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8288000" cy="10287000"/>
  <p:notesSz cx="6858000" cy="9144000"/>
  <p:embeddedFontLst>
    <p:embeddedFont>
      <p:font typeface="Montserrat Medium" panose="00000600000000000000" pitchFamily="2" charset="0"/>
      <p:regular r:id="rId25"/>
      <p:italic r:id="rId26"/>
    </p:embeddedFont>
    <p:embeddedFont>
      <p:font typeface="Noto Serif Display ExtraCondensed Ultra-Bold Italics" panose="020B0604020202020204"/>
      <p:regular r:id="rId27"/>
    </p:embeddedFont>
    <p:embeddedFont>
      <p:font typeface="Public Sans" panose="020B0604020202020204" charset="0"/>
      <p:regular r:id="rId28"/>
    </p:embeddedFont>
    <p:embeddedFont>
      <p:font typeface="Public Sans Bold" panose="020B0604020202020204" charset="0"/>
      <p:regular r:id="rId29"/>
    </p:embeddedFont>
    <p:embeddedFont>
      <p:font typeface="Public Sans Italics"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8.sv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hyperlink" Target="http://www.afriteqacademy.com/" TargetMode="External"/><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TextBox 3"/>
          <p:cNvSpPr txBox="1"/>
          <p:nvPr/>
        </p:nvSpPr>
        <p:spPr>
          <a:xfrm>
            <a:off x="933155" y="2702280"/>
            <a:ext cx="10496845" cy="3249479"/>
          </a:xfrm>
          <a:prstGeom prst="rect">
            <a:avLst/>
          </a:prstGeom>
        </p:spPr>
        <p:txBody>
          <a:bodyPr wrap="square" lIns="0" tIns="0" rIns="0" bIns="0" rtlCol="0" anchor="t">
            <a:spAutoFit/>
          </a:bodyPr>
          <a:lstStyle/>
          <a:p>
            <a:pPr algn="l">
              <a:lnSpc>
                <a:spcPts val="12873"/>
              </a:lnSpc>
            </a:pPr>
            <a:r>
              <a:rPr lang="en-US" sz="10728" dirty="0">
                <a:solidFill>
                  <a:srgbClr val="333333"/>
                </a:solidFill>
                <a:latin typeface="Noto Serif Display ExtraCondensed Ultra-Bold Italics"/>
              </a:rPr>
              <a:t>Scalability of </a:t>
            </a:r>
          </a:p>
          <a:p>
            <a:pPr algn="l">
              <a:lnSpc>
                <a:spcPts val="12873"/>
              </a:lnSpc>
            </a:pPr>
            <a:r>
              <a:rPr lang="en-US" sz="10728" dirty="0">
                <a:solidFill>
                  <a:srgbClr val="333333"/>
                </a:solidFill>
                <a:latin typeface="Noto Serif Display ExtraCondensed Ultra-Bold Italics"/>
              </a:rPr>
              <a:t>Business Ideas</a:t>
            </a:r>
          </a:p>
        </p:txBody>
      </p:sp>
      <p:grpSp>
        <p:nvGrpSpPr>
          <p:cNvPr id="5" name="Group 5"/>
          <p:cNvGrpSpPr/>
          <p:nvPr/>
        </p:nvGrpSpPr>
        <p:grpSpPr>
          <a:xfrm>
            <a:off x="10900770" y="8074005"/>
            <a:ext cx="6358530" cy="1516797"/>
            <a:chOff x="0" y="0"/>
            <a:chExt cx="8478040" cy="2022395"/>
          </a:xfrm>
        </p:grpSpPr>
        <p:sp>
          <p:nvSpPr>
            <p:cNvPr id="6" name="TextBox 6"/>
            <p:cNvSpPr txBox="1"/>
            <p:nvPr/>
          </p:nvSpPr>
          <p:spPr>
            <a:xfrm>
              <a:off x="1762283" y="-57150"/>
              <a:ext cx="6715757" cy="481330"/>
            </a:xfrm>
            <a:prstGeom prst="rect">
              <a:avLst/>
            </a:prstGeom>
          </p:spPr>
          <p:txBody>
            <a:bodyPr lIns="0" tIns="0" rIns="0" bIns="0" rtlCol="0" anchor="t">
              <a:spAutoFit/>
            </a:bodyPr>
            <a:lstStyle/>
            <a:p>
              <a:pPr algn="r">
                <a:lnSpc>
                  <a:spcPts val="2940"/>
                </a:lnSpc>
              </a:pPr>
              <a:r>
                <a:rPr lang="en-US" sz="2100">
                  <a:solidFill>
                    <a:srgbClr val="333333"/>
                  </a:solidFill>
                  <a:latin typeface="Public Sans"/>
                </a:rPr>
                <a:t>Presented by</a:t>
              </a:r>
            </a:p>
          </p:txBody>
        </p:sp>
        <p:sp>
          <p:nvSpPr>
            <p:cNvPr id="7" name="TextBox 7"/>
            <p:cNvSpPr txBox="1"/>
            <p:nvPr/>
          </p:nvSpPr>
          <p:spPr>
            <a:xfrm>
              <a:off x="0" y="446405"/>
              <a:ext cx="8478040" cy="663576"/>
            </a:xfrm>
            <a:prstGeom prst="rect">
              <a:avLst/>
            </a:prstGeom>
          </p:spPr>
          <p:txBody>
            <a:bodyPr lIns="0" tIns="0" rIns="0" bIns="0" rtlCol="0" anchor="t">
              <a:spAutoFit/>
            </a:bodyPr>
            <a:lstStyle/>
            <a:p>
              <a:pPr algn="r">
                <a:lnSpc>
                  <a:spcPts val="4199"/>
                </a:lnSpc>
              </a:pPr>
              <a:r>
                <a:rPr lang="en-US" sz="2999">
                  <a:solidFill>
                    <a:srgbClr val="333333"/>
                  </a:solidFill>
                  <a:latin typeface="Public Sans Bold"/>
                </a:rPr>
                <a:t>Engr. Lois Adeyemo, MNSE</a:t>
              </a:r>
            </a:p>
          </p:txBody>
        </p:sp>
        <p:sp>
          <p:nvSpPr>
            <p:cNvPr id="8" name="TextBox 8"/>
            <p:cNvSpPr txBox="1"/>
            <p:nvPr/>
          </p:nvSpPr>
          <p:spPr>
            <a:xfrm>
              <a:off x="3312243" y="1159642"/>
              <a:ext cx="5165797" cy="862753"/>
            </a:xfrm>
            <a:prstGeom prst="rect">
              <a:avLst/>
            </a:prstGeom>
          </p:spPr>
          <p:txBody>
            <a:bodyPr lIns="0" tIns="0" rIns="0" bIns="0" rtlCol="0" anchor="t">
              <a:spAutoFit/>
            </a:bodyPr>
            <a:lstStyle/>
            <a:p>
              <a:pPr algn="r">
                <a:lnSpc>
                  <a:spcPts val="2660"/>
                </a:lnSpc>
              </a:pPr>
              <a:r>
                <a:rPr lang="en-US" sz="1900">
                  <a:solidFill>
                    <a:srgbClr val="333333"/>
                  </a:solidFill>
                  <a:latin typeface="Public Sans"/>
                </a:rPr>
                <a:t>Civil/Environmental Engineer &amp; Co-founder of AfriteQ Academy</a:t>
              </a:r>
            </a:p>
          </p:txBody>
        </p:sp>
      </p:grpSp>
      <p:grpSp>
        <p:nvGrpSpPr>
          <p:cNvPr id="9" name="Group 9"/>
          <p:cNvGrpSpPr/>
          <p:nvPr/>
        </p:nvGrpSpPr>
        <p:grpSpPr>
          <a:xfrm>
            <a:off x="933155" y="8006852"/>
            <a:ext cx="4707944" cy="1600459"/>
            <a:chOff x="0" y="0"/>
            <a:chExt cx="6277258" cy="2133946"/>
          </a:xfrm>
        </p:grpSpPr>
        <p:grpSp>
          <p:nvGrpSpPr>
            <p:cNvPr id="10" name="Group 10"/>
            <p:cNvGrpSpPr/>
            <p:nvPr/>
          </p:nvGrpSpPr>
          <p:grpSpPr>
            <a:xfrm>
              <a:off x="0" y="0"/>
              <a:ext cx="2042396" cy="2133946"/>
              <a:chOff x="0" y="0"/>
              <a:chExt cx="777929" cy="812800"/>
            </a:xfrm>
          </p:grpSpPr>
          <p:sp>
            <p:nvSpPr>
              <p:cNvPr id="11" name="Freeform 11"/>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12" name="TextBox 12"/>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13" name="Group 13"/>
            <p:cNvGrpSpPr/>
            <p:nvPr/>
          </p:nvGrpSpPr>
          <p:grpSpPr>
            <a:xfrm>
              <a:off x="15320" y="115832"/>
              <a:ext cx="2003512" cy="2018113"/>
              <a:chOff x="0" y="0"/>
              <a:chExt cx="768052" cy="773650"/>
            </a:xfrm>
          </p:grpSpPr>
          <p:sp>
            <p:nvSpPr>
              <p:cNvPr id="14" name="Freeform 14"/>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2"/>
                <a:stretch>
                  <a:fillRect t="-4607" b="-27761"/>
                </a:stretch>
              </a:blipFill>
            </p:spPr>
            <p:txBody>
              <a:bodyPr/>
              <a:lstStyle/>
              <a:p>
                <a:endParaRPr lang="en-GB"/>
              </a:p>
            </p:txBody>
          </p:sp>
        </p:grpSp>
        <p:sp>
          <p:nvSpPr>
            <p:cNvPr id="15" name="TextBox 15"/>
            <p:cNvSpPr txBox="1"/>
            <p:nvPr/>
          </p:nvSpPr>
          <p:spPr>
            <a:xfrm>
              <a:off x="2335587" y="383046"/>
              <a:ext cx="3941671" cy="1329753"/>
            </a:xfrm>
            <a:prstGeom prst="rect">
              <a:avLst/>
            </a:prstGeom>
          </p:spPr>
          <p:txBody>
            <a:bodyPr lIns="0" tIns="0" rIns="0" bIns="0" rtlCol="0" anchor="t">
              <a:spAutoFit/>
            </a:bodyPr>
            <a:lstStyle/>
            <a:p>
              <a:pPr algn="l">
                <a:lnSpc>
                  <a:spcPts val="2054"/>
                </a:lnSpc>
              </a:pPr>
              <a:r>
                <a:rPr lang="en-US" sz="1467" spc="80" dirty="0">
                  <a:solidFill>
                    <a:srgbClr val="333333"/>
                  </a:solidFill>
                  <a:latin typeface="Public Sans"/>
                </a:rPr>
                <a:t>www.adelois.com</a:t>
              </a:r>
            </a:p>
            <a:p>
              <a:pPr algn="l">
                <a:lnSpc>
                  <a:spcPts val="2054"/>
                </a:lnSpc>
              </a:pPr>
              <a:r>
                <a:rPr lang="en-US" sz="1467" spc="80" dirty="0">
                  <a:solidFill>
                    <a:srgbClr val="333333"/>
                  </a:solidFill>
                  <a:latin typeface="Public Sans"/>
                </a:rPr>
                <a:t>info@adelois.com</a:t>
              </a:r>
            </a:p>
            <a:p>
              <a:pPr algn="l">
                <a:lnSpc>
                  <a:spcPts val="2054"/>
                </a:lnSpc>
              </a:pPr>
              <a:r>
                <a:rPr lang="en-US" sz="1467" spc="80" dirty="0">
                  <a:solidFill>
                    <a:srgbClr val="333333"/>
                  </a:solidFill>
                  <a:latin typeface="Public Sans"/>
                </a:rPr>
                <a:t>adeyemola@gmail.com</a:t>
              </a:r>
            </a:p>
            <a:p>
              <a:pPr algn="l">
                <a:lnSpc>
                  <a:spcPts val="2054"/>
                </a:lnSpc>
              </a:pPr>
              <a:r>
                <a:rPr lang="en-US" sz="1467" spc="80" dirty="0">
                  <a:solidFill>
                    <a:srgbClr val="333333"/>
                  </a:solidFill>
                  <a:latin typeface="Public Sans"/>
                </a:rPr>
                <a:t>Toronto, ON, Canada</a:t>
              </a:r>
            </a:p>
          </p:txBody>
        </p:sp>
      </p:grpSp>
      <p:sp>
        <p:nvSpPr>
          <p:cNvPr id="16" name="TextBox 16"/>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7" name="Freeform 17"/>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
        <p:nvSpPr>
          <p:cNvPr id="18" name="TextBox 18"/>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dirty="0">
                <a:solidFill>
                  <a:srgbClr val="333333"/>
                </a:solidFill>
                <a:latin typeface="Public Sans"/>
              </a:rPr>
              <a:t>June 29, 2024</a:t>
            </a:r>
          </a:p>
        </p:txBody>
      </p:sp>
      <p:sp>
        <p:nvSpPr>
          <p:cNvPr id="19" name="TextBox 19"/>
          <p:cNvSpPr txBox="1"/>
          <p:nvPr/>
        </p:nvSpPr>
        <p:spPr>
          <a:xfrm>
            <a:off x="1028700" y="6122040"/>
            <a:ext cx="7886700" cy="782320"/>
          </a:xfrm>
          <a:prstGeom prst="rect">
            <a:avLst/>
          </a:prstGeom>
        </p:spPr>
        <p:txBody>
          <a:bodyPr wrap="square" lIns="0" tIns="0" rIns="0" bIns="0" rtlCol="0" anchor="t">
            <a:spAutoFit/>
          </a:bodyPr>
          <a:lstStyle/>
          <a:p>
            <a:pPr marL="0" lvl="0" indent="0" algn="l">
              <a:lnSpc>
                <a:spcPts val="3080"/>
              </a:lnSpc>
              <a:spcBef>
                <a:spcPct val="0"/>
              </a:spcBef>
            </a:pPr>
            <a:r>
              <a:rPr lang="en-US" sz="2200" u="none" strike="noStrike" dirty="0">
                <a:solidFill>
                  <a:srgbClr val="333333"/>
                </a:solidFill>
                <a:latin typeface="Public Sans"/>
              </a:rPr>
              <a:t>To understand the concepts of scalability and how it applies to business ideas.</a:t>
            </a:r>
          </a:p>
        </p:txBody>
      </p:sp>
      <p:pic>
        <p:nvPicPr>
          <p:cNvPr id="20" name="Picture 19">
            <a:extLst>
              <a:ext uri="{FF2B5EF4-FFF2-40B4-BE49-F238E27FC236}">
                <a16:creationId xmlns:a16="http://schemas.microsoft.com/office/drawing/2014/main" id="{15645754-BF22-7207-F916-0AFEBAFB89A4}"/>
              </a:ext>
            </a:extLst>
          </p:cNvPr>
          <p:cNvPicPr>
            <a:picLocks noChangeAspect="1"/>
          </p:cNvPicPr>
          <p:nvPr/>
        </p:nvPicPr>
        <p:blipFill>
          <a:blip r:embed="rId5"/>
          <a:stretch>
            <a:fillRect/>
          </a:stretch>
        </p:blipFill>
        <p:spPr>
          <a:xfrm>
            <a:off x="9970180" y="1848547"/>
            <a:ext cx="8206423" cy="82064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TextBox 3"/>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4" name="Freeform 4"/>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sp>
        <p:nvSpPr>
          <p:cNvPr id="5" name="TextBox 5"/>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grpSp>
        <p:nvGrpSpPr>
          <p:cNvPr id="6" name="Group 6"/>
          <p:cNvGrpSpPr/>
          <p:nvPr/>
        </p:nvGrpSpPr>
        <p:grpSpPr>
          <a:xfrm>
            <a:off x="1028700" y="8933743"/>
            <a:ext cx="3198309" cy="1087261"/>
            <a:chOff x="0" y="0"/>
            <a:chExt cx="4264412" cy="1449681"/>
          </a:xfrm>
        </p:grpSpPr>
        <p:grpSp>
          <p:nvGrpSpPr>
            <p:cNvPr id="7" name="Group 7"/>
            <p:cNvGrpSpPr/>
            <p:nvPr/>
          </p:nvGrpSpPr>
          <p:grpSpPr>
            <a:xfrm>
              <a:off x="0" y="0"/>
              <a:ext cx="1387487" cy="1449681"/>
              <a:chOff x="0" y="0"/>
              <a:chExt cx="777929" cy="812800"/>
            </a:xfrm>
          </p:grpSpPr>
          <p:sp>
            <p:nvSpPr>
              <p:cNvPr id="8" name="Freeform 8"/>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9" name="TextBox 9"/>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10" name="Group 10"/>
            <p:cNvGrpSpPr/>
            <p:nvPr/>
          </p:nvGrpSpPr>
          <p:grpSpPr>
            <a:xfrm>
              <a:off x="10407" y="78690"/>
              <a:ext cx="1361072" cy="1370991"/>
              <a:chOff x="0" y="0"/>
              <a:chExt cx="768052" cy="773650"/>
            </a:xfrm>
          </p:grpSpPr>
          <p:sp>
            <p:nvSpPr>
              <p:cNvPr id="11" name="Freeform 11"/>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2" name="TextBox 12"/>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sp>
        <p:nvSpPr>
          <p:cNvPr id="13" name="TextBox 13"/>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08</a:t>
            </a:r>
          </a:p>
        </p:txBody>
      </p:sp>
      <p:sp>
        <p:nvSpPr>
          <p:cNvPr id="14" name="TextBox 14"/>
          <p:cNvSpPr txBox="1"/>
          <p:nvPr/>
        </p:nvSpPr>
        <p:spPr>
          <a:xfrm>
            <a:off x="1028700" y="3620758"/>
            <a:ext cx="13830300" cy="1141338"/>
          </a:xfrm>
          <a:prstGeom prst="rect">
            <a:avLst/>
          </a:prstGeom>
        </p:spPr>
        <p:txBody>
          <a:bodyPr wrap="square" lIns="0" tIns="0" rIns="0" bIns="0" rtlCol="0" anchor="t">
            <a:spAutoFit/>
          </a:bodyPr>
          <a:lstStyle/>
          <a:p>
            <a:pPr algn="l">
              <a:lnSpc>
                <a:spcPts val="8926"/>
              </a:lnSpc>
            </a:pPr>
            <a:r>
              <a:rPr lang="en-US" sz="7438" dirty="0">
                <a:solidFill>
                  <a:srgbClr val="333333"/>
                </a:solidFill>
                <a:latin typeface="Noto Serif Display ExtraCondensed Ultra-Bold Italics"/>
              </a:rPr>
              <a:t>Business Idea: </a:t>
            </a:r>
            <a:r>
              <a:rPr lang="en-US" sz="7438" dirty="0" err="1">
                <a:solidFill>
                  <a:srgbClr val="FF0000"/>
                </a:solidFill>
                <a:latin typeface="Noto Serif Display ExtraCondensed Ultra-Bold Italics"/>
              </a:rPr>
              <a:t>InvertRe</a:t>
            </a:r>
            <a:endParaRPr lang="en-US" sz="7438" dirty="0">
              <a:solidFill>
                <a:srgbClr val="FF0000"/>
              </a:solidFill>
              <a:latin typeface="Noto Serif Display ExtraCondensed Ultra-Bold Italics"/>
            </a:endParaRPr>
          </a:p>
        </p:txBody>
      </p:sp>
      <p:sp>
        <p:nvSpPr>
          <p:cNvPr id="15" name="TextBox 15"/>
          <p:cNvSpPr txBox="1"/>
          <p:nvPr/>
        </p:nvSpPr>
        <p:spPr>
          <a:xfrm>
            <a:off x="1028700" y="4842847"/>
            <a:ext cx="16421552" cy="1634807"/>
          </a:xfrm>
          <a:prstGeom prst="rect">
            <a:avLst/>
          </a:prstGeom>
        </p:spPr>
        <p:txBody>
          <a:bodyPr lIns="0" tIns="0" rIns="0" bIns="0" rtlCol="0" anchor="t">
            <a:spAutoFit/>
          </a:bodyPr>
          <a:lstStyle/>
          <a:p>
            <a:pPr algn="l">
              <a:lnSpc>
                <a:spcPts val="13690"/>
              </a:lnSpc>
            </a:pPr>
            <a:r>
              <a:rPr lang="en-US" sz="9600" dirty="0">
                <a:solidFill>
                  <a:srgbClr val="E8AF3E"/>
                </a:solidFill>
                <a:latin typeface="Noto Serif Display ExtraCondensed Ultra-Bold Italics"/>
              </a:rPr>
              <a:t>Inverters for Remote Work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TextBox 3"/>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4" name="Freeform 4"/>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sp>
        <p:nvSpPr>
          <p:cNvPr id="5" name="TextBox 5"/>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grpSp>
        <p:nvGrpSpPr>
          <p:cNvPr id="6" name="Group 6"/>
          <p:cNvGrpSpPr/>
          <p:nvPr/>
        </p:nvGrpSpPr>
        <p:grpSpPr>
          <a:xfrm>
            <a:off x="1028700" y="8933743"/>
            <a:ext cx="3198309" cy="1087261"/>
            <a:chOff x="0" y="0"/>
            <a:chExt cx="4264412" cy="1449681"/>
          </a:xfrm>
        </p:grpSpPr>
        <p:grpSp>
          <p:nvGrpSpPr>
            <p:cNvPr id="7" name="Group 7"/>
            <p:cNvGrpSpPr/>
            <p:nvPr/>
          </p:nvGrpSpPr>
          <p:grpSpPr>
            <a:xfrm>
              <a:off x="0" y="0"/>
              <a:ext cx="1387487" cy="1449681"/>
              <a:chOff x="0" y="0"/>
              <a:chExt cx="777929" cy="812800"/>
            </a:xfrm>
          </p:grpSpPr>
          <p:sp>
            <p:nvSpPr>
              <p:cNvPr id="8" name="Freeform 8"/>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9" name="TextBox 9"/>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10" name="Group 10"/>
            <p:cNvGrpSpPr/>
            <p:nvPr/>
          </p:nvGrpSpPr>
          <p:grpSpPr>
            <a:xfrm>
              <a:off x="10407" y="78690"/>
              <a:ext cx="1361072" cy="1370991"/>
              <a:chOff x="0" y="0"/>
              <a:chExt cx="768052" cy="773650"/>
            </a:xfrm>
          </p:grpSpPr>
          <p:sp>
            <p:nvSpPr>
              <p:cNvPr id="11" name="Freeform 11"/>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2" name="TextBox 12"/>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sp>
        <p:nvSpPr>
          <p:cNvPr id="13" name="TextBox 13"/>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09</a:t>
            </a:r>
          </a:p>
        </p:txBody>
      </p:sp>
      <p:sp>
        <p:nvSpPr>
          <p:cNvPr id="14" name="TextBox 14"/>
          <p:cNvSpPr txBox="1"/>
          <p:nvPr/>
        </p:nvSpPr>
        <p:spPr>
          <a:xfrm>
            <a:off x="1028700" y="2555064"/>
            <a:ext cx="10037823" cy="1126544"/>
          </a:xfrm>
          <a:prstGeom prst="rect">
            <a:avLst/>
          </a:prstGeom>
        </p:spPr>
        <p:txBody>
          <a:bodyPr lIns="0" tIns="0" rIns="0" bIns="0" rtlCol="0" anchor="t">
            <a:spAutoFit/>
          </a:bodyPr>
          <a:lstStyle/>
          <a:p>
            <a:pPr algn="l">
              <a:lnSpc>
                <a:spcPts val="8926"/>
              </a:lnSpc>
            </a:pPr>
            <a:r>
              <a:rPr lang="en-US" sz="7438">
                <a:solidFill>
                  <a:srgbClr val="333333"/>
                </a:solidFill>
                <a:latin typeface="Noto Serif Display ExtraCondensed Ultra-Bold Italics"/>
              </a:rPr>
              <a:t>Team Members:</a:t>
            </a:r>
          </a:p>
        </p:txBody>
      </p:sp>
      <p:sp>
        <p:nvSpPr>
          <p:cNvPr id="15" name="TextBox 15"/>
          <p:cNvSpPr txBox="1"/>
          <p:nvPr/>
        </p:nvSpPr>
        <p:spPr>
          <a:xfrm>
            <a:off x="1124245" y="3808067"/>
            <a:ext cx="12135936" cy="3462807"/>
          </a:xfrm>
          <a:prstGeom prst="rect">
            <a:avLst/>
          </a:prstGeom>
        </p:spPr>
        <p:txBody>
          <a:bodyPr lIns="0" tIns="0" rIns="0" bIns="0" rtlCol="0" anchor="t">
            <a:spAutoFit/>
          </a:bodyPr>
          <a:lstStyle/>
          <a:p>
            <a:pPr marL="685800" lvl="0" indent="-685800" algn="l">
              <a:lnSpc>
                <a:spcPts val="6869"/>
              </a:lnSpc>
              <a:spcBef>
                <a:spcPct val="0"/>
              </a:spcBef>
              <a:buFont typeface="Arial" panose="020B0604020202020204" pitchFamily="34" charset="0"/>
              <a:buChar char="•"/>
            </a:pPr>
            <a:r>
              <a:rPr lang="en-US" sz="4906" dirty="0">
                <a:solidFill>
                  <a:srgbClr val="333333"/>
                </a:solidFill>
                <a:latin typeface="Public Sans Bold"/>
              </a:rPr>
              <a:t>Ruth – f - COO</a:t>
            </a:r>
          </a:p>
          <a:p>
            <a:pPr marL="685800" lvl="0" indent="-685800" algn="l">
              <a:lnSpc>
                <a:spcPts val="6869"/>
              </a:lnSpc>
              <a:spcBef>
                <a:spcPct val="0"/>
              </a:spcBef>
              <a:buFont typeface="Arial" panose="020B0604020202020204" pitchFamily="34" charset="0"/>
              <a:buChar char="•"/>
            </a:pPr>
            <a:r>
              <a:rPr lang="en-US" sz="4906" u="none" strike="noStrike" dirty="0">
                <a:solidFill>
                  <a:srgbClr val="333333"/>
                </a:solidFill>
                <a:latin typeface="Public Sans Bold"/>
              </a:rPr>
              <a:t>Joseph – m - CEO</a:t>
            </a:r>
          </a:p>
          <a:p>
            <a:pPr marL="685800" lvl="0" indent="-685800" algn="l">
              <a:lnSpc>
                <a:spcPts val="6869"/>
              </a:lnSpc>
              <a:spcBef>
                <a:spcPct val="0"/>
              </a:spcBef>
              <a:buFont typeface="Arial" panose="020B0604020202020204" pitchFamily="34" charset="0"/>
              <a:buChar char="•"/>
            </a:pPr>
            <a:r>
              <a:rPr lang="en-US" sz="4906" dirty="0" err="1">
                <a:solidFill>
                  <a:srgbClr val="333333"/>
                </a:solidFill>
                <a:latin typeface="Public Sans Bold"/>
              </a:rPr>
              <a:t>Nofisat</a:t>
            </a:r>
            <a:r>
              <a:rPr lang="en-US" sz="4906" dirty="0">
                <a:solidFill>
                  <a:srgbClr val="333333"/>
                </a:solidFill>
                <a:latin typeface="Public Sans Bold"/>
              </a:rPr>
              <a:t> – f - CFO</a:t>
            </a:r>
            <a:endParaRPr lang="en-US" sz="4906" u="none" strike="noStrike" dirty="0">
              <a:solidFill>
                <a:srgbClr val="333333"/>
              </a:solidFill>
              <a:latin typeface="Public Sans Bold"/>
            </a:endParaRPr>
          </a:p>
          <a:p>
            <a:pPr marL="685800" lvl="0" indent="-685800" algn="l">
              <a:lnSpc>
                <a:spcPts val="6869"/>
              </a:lnSpc>
              <a:spcBef>
                <a:spcPct val="0"/>
              </a:spcBef>
              <a:buFont typeface="Arial" panose="020B0604020202020204" pitchFamily="34" charset="0"/>
              <a:buChar char="•"/>
            </a:pPr>
            <a:endParaRPr lang="en-US" sz="4906" u="none" strike="noStrike" dirty="0">
              <a:solidFill>
                <a:srgbClr val="333333"/>
              </a:solidFill>
              <a:latin typeface="Public Sans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Freeform 3"/>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4" name="Group 4"/>
          <p:cNvGrpSpPr/>
          <p:nvPr/>
        </p:nvGrpSpPr>
        <p:grpSpPr>
          <a:xfrm>
            <a:off x="1028700" y="8933743"/>
            <a:ext cx="3198309" cy="1087261"/>
            <a:chOff x="0" y="0"/>
            <a:chExt cx="4264412" cy="1449681"/>
          </a:xfrm>
        </p:grpSpPr>
        <p:grpSp>
          <p:nvGrpSpPr>
            <p:cNvPr id="5" name="Group 5"/>
            <p:cNvGrpSpPr/>
            <p:nvPr/>
          </p:nvGrpSpPr>
          <p:grpSpPr>
            <a:xfrm>
              <a:off x="0" y="0"/>
              <a:ext cx="1387487" cy="1449681"/>
              <a:chOff x="0" y="0"/>
              <a:chExt cx="777929" cy="812800"/>
            </a:xfrm>
          </p:grpSpPr>
          <p:sp>
            <p:nvSpPr>
              <p:cNvPr id="6" name="Freeform 6"/>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7" name="TextBox 7"/>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8" name="Group 8"/>
            <p:cNvGrpSpPr/>
            <p:nvPr/>
          </p:nvGrpSpPr>
          <p:grpSpPr>
            <a:xfrm>
              <a:off x="10407" y="78690"/>
              <a:ext cx="1361072" cy="1370991"/>
              <a:chOff x="0" y="0"/>
              <a:chExt cx="768052" cy="773650"/>
            </a:xfrm>
          </p:grpSpPr>
          <p:sp>
            <p:nvSpPr>
              <p:cNvPr id="9" name="Freeform 9"/>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0" name="TextBox 10"/>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grpSp>
        <p:nvGrpSpPr>
          <p:cNvPr id="11" name="Group 11"/>
          <p:cNvGrpSpPr/>
          <p:nvPr/>
        </p:nvGrpSpPr>
        <p:grpSpPr>
          <a:xfrm>
            <a:off x="1555425" y="3396323"/>
            <a:ext cx="4774070" cy="5156252"/>
            <a:chOff x="0" y="0"/>
            <a:chExt cx="1257368" cy="1358025"/>
          </a:xfrm>
        </p:grpSpPr>
        <p:sp>
          <p:nvSpPr>
            <p:cNvPr id="12" name="Freeform 12"/>
            <p:cNvSpPr/>
            <p:nvPr/>
          </p:nvSpPr>
          <p:spPr>
            <a:xfrm>
              <a:off x="0" y="0"/>
              <a:ext cx="1257368" cy="1358025"/>
            </a:xfrm>
            <a:custGeom>
              <a:avLst/>
              <a:gdLst/>
              <a:ahLst/>
              <a:cxnLst/>
              <a:rect l="l" t="t" r="r" b="b"/>
              <a:pathLst>
                <a:path w="1257368" h="1358025">
                  <a:moveTo>
                    <a:pt x="32433" y="0"/>
                  </a:moveTo>
                  <a:lnTo>
                    <a:pt x="1224935" y="0"/>
                  </a:lnTo>
                  <a:cubicBezTo>
                    <a:pt x="1242847" y="0"/>
                    <a:pt x="1257368" y="14521"/>
                    <a:pt x="1257368" y="32433"/>
                  </a:cubicBezTo>
                  <a:lnTo>
                    <a:pt x="1257368" y="1325592"/>
                  </a:lnTo>
                  <a:cubicBezTo>
                    <a:pt x="1257368" y="1334194"/>
                    <a:pt x="1253951" y="1342443"/>
                    <a:pt x="1247869" y="1348526"/>
                  </a:cubicBezTo>
                  <a:cubicBezTo>
                    <a:pt x="1241786" y="1354608"/>
                    <a:pt x="1233537" y="1358025"/>
                    <a:pt x="1224935" y="1358025"/>
                  </a:cubicBezTo>
                  <a:lnTo>
                    <a:pt x="32433" y="1358025"/>
                  </a:lnTo>
                  <a:cubicBezTo>
                    <a:pt x="14521" y="1358025"/>
                    <a:pt x="0" y="1343504"/>
                    <a:pt x="0" y="1325592"/>
                  </a:cubicBezTo>
                  <a:lnTo>
                    <a:pt x="0" y="32433"/>
                  </a:lnTo>
                  <a:cubicBezTo>
                    <a:pt x="0" y="14521"/>
                    <a:pt x="14521" y="0"/>
                    <a:pt x="32433" y="0"/>
                  </a:cubicBezTo>
                  <a:close/>
                </a:path>
              </a:pathLst>
            </a:custGeom>
            <a:solidFill>
              <a:srgbClr val="000000">
                <a:alpha val="0"/>
              </a:srgbClr>
            </a:solidFill>
            <a:ln w="19050" cap="sq">
              <a:solidFill>
                <a:srgbClr val="000000"/>
              </a:solidFill>
              <a:prstDash val="solid"/>
              <a:miter/>
            </a:ln>
          </p:spPr>
          <p:txBody>
            <a:bodyPr/>
            <a:lstStyle/>
            <a:p>
              <a:endParaRPr lang="en-GB"/>
            </a:p>
          </p:txBody>
        </p:sp>
        <p:sp>
          <p:nvSpPr>
            <p:cNvPr id="13" name="TextBox 13"/>
            <p:cNvSpPr txBox="1"/>
            <p:nvPr/>
          </p:nvSpPr>
          <p:spPr>
            <a:xfrm>
              <a:off x="0" y="-38100"/>
              <a:ext cx="1257368" cy="1396125"/>
            </a:xfrm>
            <a:prstGeom prst="rect">
              <a:avLst/>
            </a:prstGeom>
          </p:spPr>
          <p:txBody>
            <a:bodyPr lIns="50800" tIns="50800" rIns="50800" bIns="50800" rtlCol="0" anchor="ctr"/>
            <a:lstStyle/>
            <a:p>
              <a:pPr algn="ctr">
                <a:lnSpc>
                  <a:spcPts val="2380"/>
                </a:lnSpc>
              </a:pPr>
              <a:endParaRPr/>
            </a:p>
          </p:txBody>
        </p:sp>
      </p:grpSp>
      <p:sp>
        <p:nvSpPr>
          <p:cNvPr id="14" name="TextBox 14"/>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5" name="TextBox 15"/>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
        <p:nvSpPr>
          <p:cNvPr id="16" name="TextBox 16"/>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10</a:t>
            </a:r>
          </a:p>
        </p:txBody>
      </p:sp>
      <p:sp>
        <p:nvSpPr>
          <p:cNvPr id="17" name="TextBox 17"/>
          <p:cNvSpPr txBox="1"/>
          <p:nvPr/>
        </p:nvSpPr>
        <p:spPr>
          <a:xfrm>
            <a:off x="1205185" y="2132768"/>
            <a:ext cx="11992466" cy="781268"/>
          </a:xfrm>
          <a:prstGeom prst="rect">
            <a:avLst/>
          </a:prstGeom>
        </p:spPr>
        <p:txBody>
          <a:bodyPr lIns="0" tIns="0" rIns="0" bIns="0" rtlCol="0" anchor="t">
            <a:spAutoFit/>
          </a:bodyPr>
          <a:lstStyle/>
          <a:p>
            <a:pPr algn="l">
              <a:lnSpc>
                <a:spcPts val="6114"/>
              </a:lnSpc>
            </a:pPr>
            <a:r>
              <a:rPr lang="en-US" sz="5095">
                <a:solidFill>
                  <a:srgbClr val="333333"/>
                </a:solidFill>
                <a:latin typeface="Noto Serif Display ExtraCondensed Ultra-Bold Italics"/>
              </a:rPr>
              <a:t>Feasibility Study - Technical Feasibility</a:t>
            </a:r>
          </a:p>
        </p:txBody>
      </p:sp>
      <p:sp>
        <p:nvSpPr>
          <p:cNvPr id="18" name="TextBox 18"/>
          <p:cNvSpPr txBox="1"/>
          <p:nvPr/>
        </p:nvSpPr>
        <p:spPr>
          <a:xfrm>
            <a:off x="1565771" y="3638638"/>
            <a:ext cx="4753378" cy="349250"/>
          </a:xfrm>
          <a:prstGeom prst="rect">
            <a:avLst/>
          </a:prstGeom>
        </p:spPr>
        <p:txBody>
          <a:bodyPr lIns="0" tIns="0" rIns="0" bIns="0" rtlCol="0" anchor="t">
            <a:spAutoFit/>
          </a:bodyPr>
          <a:lstStyle/>
          <a:p>
            <a:pPr marL="0" lvl="0" indent="0" algn="ctr">
              <a:lnSpc>
                <a:spcPts val="2799"/>
              </a:lnSpc>
              <a:spcBef>
                <a:spcPct val="0"/>
              </a:spcBef>
            </a:pPr>
            <a:r>
              <a:rPr lang="en-US" sz="1999" u="none" strike="noStrike" dirty="0">
                <a:solidFill>
                  <a:srgbClr val="000000"/>
                </a:solidFill>
                <a:latin typeface="Public Sans Bold"/>
              </a:rPr>
              <a:t>What technology is needed?</a:t>
            </a:r>
          </a:p>
        </p:txBody>
      </p:sp>
      <p:grpSp>
        <p:nvGrpSpPr>
          <p:cNvPr id="19" name="Group 19"/>
          <p:cNvGrpSpPr/>
          <p:nvPr/>
        </p:nvGrpSpPr>
        <p:grpSpPr>
          <a:xfrm>
            <a:off x="11958505" y="3396323"/>
            <a:ext cx="4774070" cy="5156252"/>
            <a:chOff x="0" y="0"/>
            <a:chExt cx="1257368" cy="1358025"/>
          </a:xfrm>
        </p:grpSpPr>
        <p:sp>
          <p:nvSpPr>
            <p:cNvPr id="20" name="Freeform 20"/>
            <p:cNvSpPr/>
            <p:nvPr/>
          </p:nvSpPr>
          <p:spPr>
            <a:xfrm>
              <a:off x="0" y="0"/>
              <a:ext cx="1257368" cy="1358025"/>
            </a:xfrm>
            <a:custGeom>
              <a:avLst/>
              <a:gdLst/>
              <a:ahLst/>
              <a:cxnLst/>
              <a:rect l="l" t="t" r="r" b="b"/>
              <a:pathLst>
                <a:path w="1257368" h="1358025">
                  <a:moveTo>
                    <a:pt x="32433" y="0"/>
                  </a:moveTo>
                  <a:lnTo>
                    <a:pt x="1224935" y="0"/>
                  </a:lnTo>
                  <a:cubicBezTo>
                    <a:pt x="1242847" y="0"/>
                    <a:pt x="1257368" y="14521"/>
                    <a:pt x="1257368" y="32433"/>
                  </a:cubicBezTo>
                  <a:lnTo>
                    <a:pt x="1257368" y="1325592"/>
                  </a:lnTo>
                  <a:cubicBezTo>
                    <a:pt x="1257368" y="1334194"/>
                    <a:pt x="1253951" y="1342443"/>
                    <a:pt x="1247869" y="1348526"/>
                  </a:cubicBezTo>
                  <a:cubicBezTo>
                    <a:pt x="1241786" y="1354608"/>
                    <a:pt x="1233537" y="1358025"/>
                    <a:pt x="1224935" y="1358025"/>
                  </a:cubicBezTo>
                  <a:lnTo>
                    <a:pt x="32433" y="1358025"/>
                  </a:lnTo>
                  <a:cubicBezTo>
                    <a:pt x="14521" y="1358025"/>
                    <a:pt x="0" y="1343504"/>
                    <a:pt x="0" y="1325592"/>
                  </a:cubicBezTo>
                  <a:lnTo>
                    <a:pt x="0" y="32433"/>
                  </a:lnTo>
                  <a:cubicBezTo>
                    <a:pt x="0" y="14521"/>
                    <a:pt x="14521" y="0"/>
                    <a:pt x="32433" y="0"/>
                  </a:cubicBezTo>
                  <a:close/>
                </a:path>
              </a:pathLst>
            </a:custGeom>
            <a:solidFill>
              <a:srgbClr val="000000">
                <a:alpha val="0"/>
              </a:srgbClr>
            </a:solidFill>
            <a:ln w="19050" cap="sq">
              <a:solidFill>
                <a:srgbClr val="000000"/>
              </a:solidFill>
              <a:prstDash val="solid"/>
              <a:miter/>
            </a:ln>
          </p:spPr>
          <p:txBody>
            <a:bodyPr/>
            <a:lstStyle/>
            <a:p>
              <a:endParaRPr lang="en-GB"/>
            </a:p>
          </p:txBody>
        </p:sp>
        <p:sp>
          <p:nvSpPr>
            <p:cNvPr id="21" name="TextBox 21"/>
            <p:cNvSpPr txBox="1"/>
            <p:nvPr/>
          </p:nvSpPr>
          <p:spPr>
            <a:xfrm>
              <a:off x="0" y="-38100"/>
              <a:ext cx="1257368" cy="1396125"/>
            </a:xfrm>
            <a:prstGeom prst="rect">
              <a:avLst/>
            </a:prstGeom>
          </p:spPr>
          <p:txBody>
            <a:bodyPr lIns="50800" tIns="50800" rIns="50800" bIns="50800" rtlCol="0" anchor="ctr"/>
            <a:lstStyle/>
            <a:p>
              <a:pPr algn="ctr">
                <a:lnSpc>
                  <a:spcPts val="2380"/>
                </a:lnSpc>
              </a:pPr>
              <a:endParaRPr/>
            </a:p>
          </p:txBody>
        </p:sp>
      </p:grpSp>
      <p:grpSp>
        <p:nvGrpSpPr>
          <p:cNvPr id="22" name="Group 22"/>
          <p:cNvGrpSpPr/>
          <p:nvPr/>
        </p:nvGrpSpPr>
        <p:grpSpPr>
          <a:xfrm>
            <a:off x="6755810" y="3396323"/>
            <a:ext cx="4774070" cy="5156252"/>
            <a:chOff x="0" y="0"/>
            <a:chExt cx="1257368" cy="1358025"/>
          </a:xfrm>
        </p:grpSpPr>
        <p:sp>
          <p:nvSpPr>
            <p:cNvPr id="23" name="Freeform 23"/>
            <p:cNvSpPr/>
            <p:nvPr/>
          </p:nvSpPr>
          <p:spPr>
            <a:xfrm>
              <a:off x="0" y="0"/>
              <a:ext cx="1257368" cy="1358025"/>
            </a:xfrm>
            <a:custGeom>
              <a:avLst/>
              <a:gdLst/>
              <a:ahLst/>
              <a:cxnLst/>
              <a:rect l="l" t="t" r="r" b="b"/>
              <a:pathLst>
                <a:path w="1257368" h="1358025">
                  <a:moveTo>
                    <a:pt x="32433" y="0"/>
                  </a:moveTo>
                  <a:lnTo>
                    <a:pt x="1224935" y="0"/>
                  </a:lnTo>
                  <a:cubicBezTo>
                    <a:pt x="1242847" y="0"/>
                    <a:pt x="1257368" y="14521"/>
                    <a:pt x="1257368" y="32433"/>
                  </a:cubicBezTo>
                  <a:lnTo>
                    <a:pt x="1257368" y="1325592"/>
                  </a:lnTo>
                  <a:cubicBezTo>
                    <a:pt x="1257368" y="1334194"/>
                    <a:pt x="1253951" y="1342443"/>
                    <a:pt x="1247869" y="1348526"/>
                  </a:cubicBezTo>
                  <a:cubicBezTo>
                    <a:pt x="1241786" y="1354608"/>
                    <a:pt x="1233537" y="1358025"/>
                    <a:pt x="1224935" y="1358025"/>
                  </a:cubicBezTo>
                  <a:lnTo>
                    <a:pt x="32433" y="1358025"/>
                  </a:lnTo>
                  <a:cubicBezTo>
                    <a:pt x="14521" y="1358025"/>
                    <a:pt x="0" y="1343504"/>
                    <a:pt x="0" y="1325592"/>
                  </a:cubicBezTo>
                  <a:lnTo>
                    <a:pt x="0" y="32433"/>
                  </a:lnTo>
                  <a:cubicBezTo>
                    <a:pt x="0" y="14521"/>
                    <a:pt x="14521" y="0"/>
                    <a:pt x="32433" y="0"/>
                  </a:cubicBezTo>
                  <a:close/>
                </a:path>
              </a:pathLst>
            </a:custGeom>
            <a:solidFill>
              <a:srgbClr val="000000">
                <a:alpha val="0"/>
              </a:srgbClr>
            </a:solidFill>
            <a:ln w="19050" cap="sq">
              <a:solidFill>
                <a:srgbClr val="000000"/>
              </a:solidFill>
              <a:prstDash val="solid"/>
              <a:miter/>
            </a:ln>
          </p:spPr>
          <p:txBody>
            <a:bodyPr/>
            <a:lstStyle/>
            <a:p>
              <a:endParaRPr lang="en-GB"/>
            </a:p>
          </p:txBody>
        </p:sp>
        <p:sp>
          <p:nvSpPr>
            <p:cNvPr id="24" name="TextBox 24"/>
            <p:cNvSpPr txBox="1"/>
            <p:nvPr/>
          </p:nvSpPr>
          <p:spPr>
            <a:xfrm>
              <a:off x="0" y="-38100"/>
              <a:ext cx="1257368" cy="1396125"/>
            </a:xfrm>
            <a:prstGeom prst="rect">
              <a:avLst/>
            </a:prstGeom>
          </p:spPr>
          <p:txBody>
            <a:bodyPr lIns="50800" tIns="50800" rIns="50800" bIns="50800" rtlCol="0" anchor="ctr"/>
            <a:lstStyle/>
            <a:p>
              <a:pPr algn="ctr">
                <a:lnSpc>
                  <a:spcPts val="2380"/>
                </a:lnSpc>
              </a:pPr>
              <a:endParaRPr/>
            </a:p>
          </p:txBody>
        </p:sp>
      </p:grpSp>
      <p:sp>
        <p:nvSpPr>
          <p:cNvPr id="25" name="TextBox 25"/>
          <p:cNvSpPr txBox="1"/>
          <p:nvPr/>
        </p:nvSpPr>
        <p:spPr>
          <a:xfrm>
            <a:off x="7243884" y="3669753"/>
            <a:ext cx="3797923" cy="701675"/>
          </a:xfrm>
          <a:prstGeom prst="rect">
            <a:avLst/>
          </a:prstGeom>
        </p:spPr>
        <p:txBody>
          <a:bodyPr lIns="0" tIns="0" rIns="0" bIns="0" rtlCol="0" anchor="t">
            <a:spAutoFit/>
          </a:bodyPr>
          <a:lstStyle/>
          <a:p>
            <a:pPr algn="ctr">
              <a:lnSpc>
                <a:spcPts val="2799"/>
              </a:lnSpc>
              <a:spcBef>
                <a:spcPct val="0"/>
              </a:spcBef>
            </a:pPr>
            <a:r>
              <a:rPr lang="en-US" sz="1999">
                <a:solidFill>
                  <a:srgbClr val="000000"/>
                </a:solidFill>
                <a:latin typeface="Public Sans Bold"/>
              </a:rPr>
              <a:t>Does the team have the necessary skills?</a:t>
            </a:r>
          </a:p>
        </p:txBody>
      </p:sp>
      <p:sp>
        <p:nvSpPr>
          <p:cNvPr id="26" name="TextBox 26"/>
          <p:cNvSpPr txBox="1"/>
          <p:nvPr/>
        </p:nvSpPr>
        <p:spPr>
          <a:xfrm>
            <a:off x="12287336" y="3695153"/>
            <a:ext cx="4116408" cy="349250"/>
          </a:xfrm>
          <a:prstGeom prst="rect">
            <a:avLst/>
          </a:prstGeom>
        </p:spPr>
        <p:txBody>
          <a:bodyPr lIns="0" tIns="0" rIns="0" bIns="0" rtlCol="0" anchor="t">
            <a:spAutoFit/>
          </a:bodyPr>
          <a:lstStyle/>
          <a:p>
            <a:pPr algn="ctr">
              <a:lnSpc>
                <a:spcPts val="2799"/>
              </a:lnSpc>
              <a:spcBef>
                <a:spcPct val="0"/>
              </a:spcBef>
            </a:pPr>
            <a:r>
              <a:rPr lang="en-US" sz="1999">
                <a:solidFill>
                  <a:srgbClr val="000000"/>
                </a:solidFill>
                <a:latin typeface="Public Sans Bold"/>
              </a:rPr>
              <a:t>Is the infrastructure available?</a:t>
            </a:r>
          </a:p>
        </p:txBody>
      </p:sp>
      <p:sp>
        <p:nvSpPr>
          <p:cNvPr id="27" name="TextBox 27"/>
          <p:cNvSpPr txBox="1"/>
          <p:nvPr/>
        </p:nvSpPr>
        <p:spPr>
          <a:xfrm>
            <a:off x="6265697" y="8660058"/>
            <a:ext cx="5756605" cy="273685"/>
          </a:xfrm>
          <a:prstGeom prst="rect">
            <a:avLst/>
          </a:prstGeom>
        </p:spPr>
        <p:txBody>
          <a:bodyPr lIns="0" tIns="0" rIns="0" bIns="0" rtlCol="0" anchor="t">
            <a:spAutoFit/>
          </a:bodyPr>
          <a:lstStyle/>
          <a:p>
            <a:pPr algn="ctr">
              <a:lnSpc>
                <a:spcPts val="2239"/>
              </a:lnSpc>
              <a:spcBef>
                <a:spcPct val="0"/>
              </a:spcBef>
            </a:pPr>
            <a:r>
              <a:rPr lang="en-US" sz="1599">
                <a:solidFill>
                  <a:srgbClr val="000000"/>
                </a:solidFill>
                <a:latin typeface="Public Sans Italics"/>
              </a:rPr>
              <a:t>List technical skills of team members</a:t>
            </a:r>
          </a:p>
        </p:txBody>
      </p:sp>
      <p:sp>
        <p:nvSpPr>
          <p:cNvPr id="28" name="TextBox 15">
            <a:extLst>
              <a:ext uri="{FF2B5EF4-FFF2-40B4-BE49-F238E27FC236}">
                <a16:creationId xmlns:a16="http://schemas.microsoft.com/office/drawing/2014/main" id="{DD46AE5A-87D0-26B9-8C88-ACDCB424C1FB}"/>
              </a:ext>
            </a:extLst>
          </p:cNvPr>
          <p:cNvSpPr txBox="1"/>
          <p:nvPr/>
        </p:nvSpPr>
        <p:spPr>
          <a:xfrm>
            <a:off x="12236002" y="84659"/>
            <a:ext cx="9693625" cy="3462807"/>
          </a:xfrm>
          <a:prstGeom prst="rect">
            <a:avLst/>
          </a:prstGeom>
        </p:spPr>
        <p:txBody>
          <a:bodyPr wrap="square" lIns="0" tIns="0" rIns="0" bIns="0" rtlCol="0" anchor="t">
            <a:spAutoFit/>
          </a:bodyPr>
          <a:lstStyle/>
          <a:p>
            <a:pPr marL="685800" lvl="0" indent="-685800" algn="l">
              <a:lnSpc>
                <a:spcPts val="6869"/>
              </a:lnSpc>
              <a:spcBef>
                <a:spcPct val="0"/>
              </a:spcBef>
              <a:buFont typeface="Arial" panose="020B0604020202020204" pitchFamily="34" charset="0"/>
              <a:buChar char="•"/>
            </a:pPr>
            <a:r>
              <a:rPr lang="en-US" sz="2000" dirty="0">
                <a:solidFill>
                  <a:srgbClr val="333333"/>
                </a:solidFill>
                <a:latin typeface="Public Sans Bold"/>
              </a:rPr>
              <a:t>Ruth – f - COO</a:t>
            </a:r>
          </a:p>
          <a:p>
            <a:pPr marL="685800" lvl="0" indent="-685800" algn="l">
              <a:lnSpc>
                <a:spcPts val="6869"/>
              </a:lnSpc>
              <a:spcBef>
                <a:spcPct val="0"/>
              </a:spcBef>
              <a:buFont typeface="Arial" panose="020B0604020202020204" pitchFamily="34" charset="0"/>
              <a:buChar char="•"/>
            </a:pPr>
            <a:r>
              <a:rPr lang="en-US" sz="2000" u="none" strike="noStrike" dirty="0">
                <a:solidFill>
                  <a:srgbClr val="333333"/>
                </a:solidFill>
                <a:latin typeface="Public Sans Bold"/>
              </a:rPr>
              <a:t>Joseph – m - CEO</a:t>
            </a:r>
          </a:p>
          <a:p>
            <a:pPr marL="685800" lvl="0" indent="-685800" algn="l">
              <a:lnSpc>
                <a:spcPts val="6869"/>
              </a:lnSpc>
              <a:spcBef>
                <a:spcPct val="0"/>
              </a:spcBef>
              <a:buFont typeface="Arial" panose="020B0604020202020204" pitchFamily="34" charset="0"/>
              <a:buChar char="•"/>
            </a:pPr>
            <a:r>
              <a:rPr lang="en-US" sz="2000" dirty="0" err="1">
                <a:solidFill>
                  <a:srgbClr val="333333"/>
                </a:solidFill>
                <a:latin typeface="Public Sans Bold"/>
              </a:rPr>
              <a:t>Nofisat</a:t>
            </a:r>
            <a:r>
              <a:rPr lang="en-US" sz="2000" dirty="0">
                <a:solidFill>
                  <a:srgbClr val="333333"/>
                </a:solidFill>
                <a:latin typeface="Public Sans Bold"/>
              </a:rPr>
              <a:t> – f - CFO</a:t>
            </a:r>
            <a:endParaRPr lang="en-US" sz="2000" u="none" strike="noStrike" dirty="0">
              <a:solidFill>
                <a:srgbClr val="333333"/>
              </a:solidFill>
              <a:latin typeface="Public Sans Bold"/>
            </a:endParaRPr>
          </a:p>
          <a:p>
            <a:pPr marL="685800" lvl="0" indent="-685800" algn="l">
              <a:lnSpc>
                <a:spcPts val="6869"/>
              </a:lnSpc>
              <a:spcBef>
                <a:spcPct val="0"/>
              </a:spcBef>
              <a:buFont typeface="Arial" panose="020B0604020202020204" pitchFamily="34" charset="0"/>
              <a:buChar char="•"/>
            </a:pPr>
            <a:endParaRPr lang="en-US" sz="2000" u="none" strike="noStrike" dirty="0">
              <a:solidFill>
                <a:srgbClr val="333333"/>
              </a:solidFill>
              <a:latin typeface="Public Sans Bold"/>
            </a:endParaRPr>
          </a:p>
        </p:txBody>
      </p:sp>
      <p:sp>
        <p:nvSpPr>
          <p:cNvPr id="29" name="TextBox 28">
            <a:extLst>
              <a:ext uri="{FF2B5EF4-FFF2-40B4-BE49-F238E27FC236}">
                <a16:creationId xmlns:a16="http://schemas.microsoft.com/office/drawing/2014/main" id="{C83FA135-95D2-8930-2860-D0ACF9B6F91B}"/>
              </a:ext>
            </a:extLst>
          </p:cNvPr>
          <p:cNvSpPr txBox="1"/>
          <p:nvPr/>
        </p:nvSpPr>
        <p:spPr>
          <a:xfrm>
            <a:off x="1971759" y="4229100"/>
            <a:ext cx="3667041" cy="2031325"/>
          </a:xfrm>
          <a:prstGeom prst="rect">
            <a:avLst/>
          </a:prstGeom>
          <a:noFill/>
        </p:spPr>
        <p:txBody>
          <a:bodyPr wrap="square" rtlCol="0">
            <a:spAutoFit/>
          </a:bodyPr>
          <a:lstStyle/>
          <a:p>
            <a:r>
              <a:rPr lang="en-GB" dirty="0"/>
              <a:t>Solar Panel </a:t>
            </a:r>
          </a:p>
          <a:p>
            <a:r>
              <a:rPr lang="en-GB" dirty="0"/>
              <a:t>Batteries</a:t>
            </a:r>
          </a:p>
          <a:p>
            <a:r>
              <a:rPr lang="en-GB" dirty="0"/>
              <a:t>Automatic Switch System </a:t>
            </a:r>
          </a:p>
          <a:p>
            <a:endParaRPr lang="en-GB" dirty="0"/>
          </a:p>
          <a:p>
            <a:r>
              <a:rPr lang="en-GB" dirty="0"/>
              <a:t>Website – E-commerce platform </a:t>
            </a:r>
          </a:p>
          <a:p>
            <a:r>
              <a:rPr lang="en-GB" dirty="0"/>
              <a:t>Social Media platform </a:t>
            </a:r>
          </a:p>
          <a:p>
            <a:r>
              <a:rPr lang="en-GB" dirty="0"/>
              <a:t>Laptop &amp; Phone</a:t>
            </a:r>
          </a:p>
        </p:txBody>
      </p:sp>
      <p:sp>
        <p:nvSpPr>
          <p:cNvPr id="31" name="TextBox 30">
            <a:extLst>
              <a:ext uri="{FF2B5EF4-FFF2-40B4-BE49-F238E27FC236}">
                <a16:creationId xmlns:a16="http://schemas.microsoft.com/office/drawing/2014/main" id="{06071FC9-F4D0-271C-A07D-A07CFA3F564C}"/>
              </a:ext>
            </a:extLst>
          </p:cNvPr>
          <p:cNvSpPr txBox="1"/>
          <p:nvPr/>
        </p:nvSpPr>
        <p:spPr>
          <a:xfrm>
            <a:off x="7243884" y="4610100"/>
            <a:ext cx="3881316" cy="3139321"/>
          </a:xfrm>
          <a:prstGeom prst="rect">
            <a:avLst/>
          </a:prstGeom>
          <a:noFill/>
        </p:spPr>
        <p:txBody>
          <a:bodyPr wrap="square" rtlCol="0">
            <a:spAutoFit/>
          </a:bodyPr>
          <a:lstStyle/>
          <a:p>
            <a:r>
              <a:rPr lang="en-GB" dirty="0"/>
              <a:t>Project management</a:t>
            </a:r>
          </a:p>
          <a:p>
            <a:r>
              <a:rPr lang="en-GB" dirty="0"/>
              <a:t>Financial skills </a:t>
            </a:r>
          </a:p>
          <a:p>
            <a:r>
              <a:rPr lang="en-GB" dirty="0"/>
              <a:t>Customer service</a:t>
            </a:r>
          </a:p>
          <a:p>
            <a:r>
              <a:rPr lang="en-GB" dirty="0"/>
              <a:t>Communication </a:t>
            </a:r>
          </a:p>
          <a:p>
            <a:endParaRPr lang="en-GB" dirty="0"/>
          </a:p>
          <a:p>
            <a:endParaRPr lang="en-GB" dirty="0"/>
          </a:p>
          <a:p>
            <a:r>
              <a:rPr lang="en-GB" b="1" dirty="0"/>
              <a:t>J &amp; R </a:t>
            </a:r>
            <a:r>
              <a:rPr lang="en-GB" dirty="0"/>
              <a:t>has experience in web design</a:t>
            </a:r>
          </a:p>
          <a:p>
            <a:r>
              <a:rPr lang="en-GB" b="1" dirty="0"/>
              <a:t>N</a:t>
            </a:r>
            <a:r>
              <a:rPr lang="en-GB" dirty="0"/>
              <a:t> has experience in graphic design</a:t>
            </a:r>
          </a:p>
          <a:p>
            <a:r>
              <a:rPr lang="en-GB" dirty="0"/>
              <a:t>Sales and Marketing </a:t>
            </a:r>
          </a:p>
          <a:p>
            <a:r>
              <a:rPr lang="en-GB" dirty="0"/>
              <a:t>Customer relations</a:t>
            </a:r>
          </a:p>
          <a:p>
            <a:endParaRPr lang="en-GB" dirty="0"/>
          </a:p>
        </p:txBody>
      </p:sp>
      <p:sp>
        <p:nvSpPr>
          <p:cNvPr id="32" name="TextBox 31">
            <a:extLst>
              <a:ext uri="{FF2B5EF4-FFF2-40B4-BE49-F238E27FC236}">
                <a16:creationId xmlns:a16="http://schemas.microsoft.com/office/drawing/2014/main" id="{967969D8-9DEA-D697-58A7-BBB4E99B641D}"/>
              </a:ext>
            </a:extLst>
          </p:cNvPr>
          <p:cNvSpPr txBox="1"/>
          <p:nvPr/>
        </p:nvSpPr>
        <p:spPr>
          <a:xfrm>
            <a:off x="12236002" y="4516426"/>
            <a:ext cx="4167742" cy="1200329"/>
          </a:xfrm>
          <a:prstGeom prst="rect">
            <a:avLst/>
          </a:prstGeom>
          <a:noFill/>
        </p:spPr>
        <p:txBody>
          <a:bodyPr wrap="square" rtlCol="0">
            <a:spAutoFit/>
          </a:bodyPr>
          <a:lstStyle/>
          <a:p>
            <a:r>
              <a:rPr lang="en-GB" dirty="0"/>
              <a:t>Investment – angel investors, money gift</a:t>
            </a:r>
          </a:p>
          <a:p>
            <a:r>
              <a:rPr lang="en-GB" dirty="0"/>
              <a:t>Partnerships with third-party companies</a:t>
            </a:r>
          </a:p>
          <a:p>
            <a:endParaRPr lang="en-GB" dirty="0"/>
          </a:p>
          <a:p>
            <a:r>
              <a:rPr lang="en-GB"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Freeform 3"/>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4" name="Group 4"/>
          <p:cNvGrpSpPr/>
          <p:nvPr/>
        </p:nvGrpSpPr>
        <p:grpSpPr>
          <a:xfrm>
            <a:off x="1028700" y="8933743"/>
            <a:ext cx="3198309" cy="1087261"/>
            <a:chOff x="0" y="0"/>
            <a:chExt cx="4264412" cy="1449681"/>
          </a:xfrm>
        </p:grpSpPr>
        <p:grpSp>
          <p:nvGrpSpPr>
            <p:cNvPr id="5" name="Group 5"/>
            <p:cNvGrpSpPr/>
            <p:nvPr/>
          </p:nvGrpSpPr>
          <p:grpSpPr>
            <a:xfrm>
              <a:off x="0" y="0"/>
              <a:ext cx="1387487" cy="1449681"/>
              <a:chOff x="0" y="0"/>
              <a:chExt cx="777929" cy="812800"/>
            </a:xfrm>
          </p:grpSpPr>
          <p:sp>
            <p:nvSpPr>
              <p:cNvPr id="6" name="Freeform 6"/>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7" name="TextBox 7"/>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8" name="Group 8"/>
            <p:cNvGrpSpPr/>
            <p:nvPr/>
          </p:nvGrpSpPr>
          <p:grpSpPr>
            <a:xfrm>
              <a:off x="10407" y="78690"/>
              <a:ext cx="1361072" cy="1370991"/>
              <a:chOff x="0" y="0"/>
              <a:chExt cx="768052" cy="773650"/>
            </a:xfrm>
          </p:grpSpPr>
          <p:sp>
            <p:nvSpPr>
              <p:cNvPr id="9" name="Freeform 9"/>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0" name="TextBox 10"/>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grpSp>
        <p:nvGrpSpPr>
          <p:cNvPr id="11" name="Group 11"/>
          <p:cNvGrpSpPr/>
          <p:nvPr/>
        </p:nvGrpSpPr>
        <p:grpSpPr>
          <a:xfrm>
            <a:off x="1555425" y="3396323"/>
            <a:ext cx="4774070" cy="5156252"/>
            <a:chOff x="0" y="0"/>
            <a:chExt cx="1257368" cy="1358025"/>
          </a:xfrm>
        </p:grpSpPr>
        <p:sp>
          <p:nvSpPr>
            <p:cNvPr id="12" name="Freeform 12"/>
            <p:cNvSpPr/>
            <p:nvPr/>
          </p:nvSpPr>
          <p:spPr>
            <a:xfrm>
              <a:off x="0" y="0"/>
              <a:ext cx="1257368" cy="1358025"/>
            </a:xfrm>
            <a:custGeom>
              <a:avLst/>
              <a:gdLst/>
              <a:ahLst/>
              <a:cxnLst/>
              <a:rect l="l" t="t" r="r" b="b"/>
              <a:pathLst>
                <a:path w="1257368" h="1358025">
                  <a:moveTo>
                    <a:pt x="32433" y="0"/>
                  </a:moveTo>
                  <a:lnTo>
                    <a:pt x="1224935" y="0"/>
                  </a:lnTo>
                  <a:cubicBezTo>
                    <a:pt x="1242847" y="0"/>
                    <a:pt x="1257368" y="14521"/>
                    <a:pt x="1257368" y="32433"/>
                  </a:cubicBezTo>
                  <a:lnTo>
                    <a:pt x="1257368" y="1325592"/>
                  </a:lnTo>
                  <a:cubicBezTo>
                    <a:pt x="1257368" y="1334194"/>
                    <a:pt x="1253951" y="1342443"/>
                    <a:pt x="1247869" y="1348526"/>
                  </a:cubicBezTo>
                  <a:cubicBezTo>
                    <a:pt x="1241786" y="1354608"/>
                    <a:pt x="1233537" y="1358025"/>
                    <a:pt x="1224935" y="1358025"/>
                  </a:cubicBezTo>
                  <a:lnTo>
                    <a:pt x="32433" y="1358025"/>
                  </a:lnTo>
                  <a:cubicBezTo>
                    <a:pt x="14521" y="1358025"/>
                    <a:pt x="0" y="1343504"/>
                    <a:pt x="0" y="1325592"/>
                  </a:cubicBezTo>
                  <a:lnTo>
                    <a:pt x="0" y="32433"/>
                  </a:lnTo>
                  <a:cubicBezTo>
                    <a:pt x="0" y="14521"/>
                    <a:pt x="14521" y="0"/>
                    <a:pt x="32433" y="0"/>
                  </a:cubicBezTo>
                  <a:close/>
                </a:path>
              </a:pathLst>
            </a:custGeom>
            <a:solidFill>
              <a:srgbClr val="000000">
                <a:alpha val="0"/>
              </a:srgbClr>
            </a:solidFill>
            <a:ln w="19050" cap="sq">
              <a:solidFill>
                <a:srgbClr val="000000"/>
              </a:solidFill>
              <a:prstDash val="solid"/>
              <a:miter/>
            </a:ln>
          </p:spPr>
          <p:txBody>
            <a:bodyPr/>
            <a:lstStyle/>
            <a:p>
              <a:endParaRPr lang="en-GB" dirty="0"/>
            </a:p>
          </p:txBody>
        </p:sp>
        <p:sp>
          <p:nvSpPr>
            <p:cNvPr id="13" name="TextBox 13"/>
            <p:cNvSpPr txBox="1"/>
            <p:nvPr/>
          </p:nvSpPr>
          <p:spPr>
            <a:xfrm>
              <a:off x="0" y="-38100"/>
              <a:ext cx="1257368" cy="1396125"/>
            </a:xfrm>
            <a:prstGeom prst="rect">
              <a:avLst/>
            </a:prstGeom>
          </p:spPr>
          <p:txBody>
            <a:bodyPr lIns="50800" tIns="50800" rIns="50800" bIns="50800" rtlCol="0" anchor="ctr"/>
            <a:lstStyle/>
            <a:p>
              <a:pPr algn="ctr">
                <a:lnSpc>
                  <a:spcPts val="2380"/>
                </a:lnSpc>
              </a:pPr>
              <a:endParaRPr/>
            </a:p>
          </p:txBody>
        </p:sp>
      </p:grpSp>
      <p:sp>
        <p:nvSpPr>
          <p:cNvPr id="14" name="TextBox 14"/>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5" name="TextBox 15"/>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
        <p:nvSpPr>
          <p:cNvPr id="16" name="TextBox 16"/>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11</a:t>
            </a:r>
          </a:p>
        </p:txBody>
      </p:sp>
      <p:sp>
        <p:nvSpPr>
          <p:cNvPr id="17" name="TextBox 17"/>
          <p:cNvSpPr txBox="1"/>
          <p:nvPr/>
        </p:nvSpPr>
        <p:spPr>
          <a:xfrm>
            <a:off x="1205185" y="2132768"/>
            <a:ext cx="11992466" cy="781268"/>
          </a:xfrm>
          <a:prstGeom prst="rect">
            <a:avLst/>
          </a:prstGeom>
        </p:spPr>
        <p:txBody>
          <a:bodyPr lIns="0" tIns="0" rIns="0" bIns="0" rtlCol="0" anchor="t">
            <a:spAutoFit/>
          </a:bodyPr>
          <a:lstStyle/>
          <a:p>
            <a:pPr algn="l">
              <a:lnSpc>
                <a:spcPts val="6114"/>
              </a:lnSpc>
            </a:pPr>
            <a:r>
              <a:rPr lang="en-US" sz="5095">
                <a:solidFill>
                  <a:srgbClr val="333333"/>
                </a:solidFill>
                <a:latin typeface="Noto Serif Display ExtraCondensed Ultra-Bold Italics"/>
              </a:rPr>
              <a:t>Feasibility Study - Economic Feasibility</a:t>
            </a:r>
          </a:p>
        </p:txBody>
      </p:sp>
      <p:sp>
        <p:nvSpPr>
          <p:cNvPr id="18" name="TextBox 18"/>
          <p:cNvSpPr txBox="1"/>
          <p:nvPr/>
        </p:nvSpPr>
        <p:spPr>
          <a:xfrm>
            <a:off x="1876294" y="3628411"/>
            <a:ext cx="4132332" cy="701675"/>
          </a:xfrm>
          <a:prstGeom prst="rect">
            <a:avLst/>
          </a:prstGeom>
        </p:spPr>
        <p:txBody>
          <a:bodyPr lIns="0" tIns="0" rIns="0" bIns="0" rtlCol="0" anchor="t">
            <a:spAutoFit/>
          </a:bodyPr>
          <a:lstStyle/>
          <a:p>
            <a:pPr marL="0" lvl="0" indent="0" algn="ctr">
              <a:lnSpc>
                <a:spcPts val="2799"/>
              </a:lnSpc>
              <a:spcBef>
                <a:spcPct val="0"/>
              </a:spcBef>
            </a:pPr>
            <a:r>
              <a:rPr lang="en-US" sz="1999" dirty="0">
                <a:solidFill>
                  <a:srgbClr val="000000"/>
                </a:solidFill>
                <a:latin typeface="Public Sans Bold"/>
              </a:rPr>
              <a:t>What are the estimated costs (startup, operational)?</a:t>
            </a:r>
          </a:p>
        </p:txBody>
      </p:sp>
      <p:grpSp>
        <p:nvGrpSpPr>
          <p:cNvPr id="19" name="Group 19"/>
          <p:cNvGrpSpPr/>
          <p:nvPr/>
        </p:nvGrpSpPr>
        <p:grpSpPr>
          <a:xfrm>
            <a:off x="11958505" y="3396323"/>
            <a:ext cx="4774070" cy="5156252"/>
            <a:chOff x="0" y="0"/>
            <a:chExt cx="1257368" cy="1358025"/>
          </a:xfrm>
        </p:grpSpPr>
        <p:sp>
          <p:nvSpPr>
            <p:cNvPr id="20" name="Freeform 20"/>
            <p:cNvSpPr/>
            <p:nvPr/>
          </p:nvSpPr>
          <p:spPr>
            <a:xfrm>
              <a:off x="0" y="0"/>
              <a:ext cx="1257368" cy="1358025"/>
            </a:xfrm>
            <a:custGeom>
              <a:avLst/>
              <a:gdLst/>
              <a:ahLst/>
              <a:cxnLst/>
              <a:rect l="l" t="t" r="r" b="b"/>
              <a:pathLst>
                <a:path w="1257368" h="1358025">
                  <a:moveTo>
                    <a:pt x="32433" y="0"/>
                  </a:moveTo>
                  <a:lnTo>
                    <a:pt x="1224935" y="0"/>
                  </a:lnTo>
                  <a:cubicBezTo>
                    <a:pt x="1242847" y="0"/>
                    <a:pt x="1257368" y="14521"/>
                    <a:pt x="1257368" y="32433"/>
                  </a:cubicBezTo>
                  <a:lnTo>
                    <a:pt x="1257368" y="1325592"/>
                  </a:lnTo>
                  <a:cubicBezTo>
                    <a:pt x="1257368" y="1334194"/>
                    <a:pt x="1253951" y="1342443"/>
                    <a:pt x="1247869" y="1348526"/>
                  </a:cubicBezTo>
                  <a:cubicBezTo>
                    <a:pt x="1241786" y="1354608"/>
                    <a:pt x="1233537" y="1358025"/>
                    <a:pt x="1224935" y="1358025"/>
                  </a:cubicBezTo>
                  <a:lnTo>
                    <a:pt x="32433" y="1358025"/>
                  </a:lnTo>
                  <a:cubicBezTo>
                    <a:pt x="14521" y="1358025"/>
                    <a:pt x="0" y="1343504"/>
                    <a:pt x="0" y="1325592"/>
                  </a:cubicBezTo>
                  <a:lnTo>
                    <a:pt x="0" y="32433"/>
                  </a:lnTo>
                  <a:cubicBezTo>
                    <a:pt x="0" y="14521"/>
                    <a:pt x="14521" y="0"/>
                    <a:pt x="32433" y="0"/>
                  </a:cubicBezTo>
                  <a:close/>
                </a:path>
              </a:pathLst>
            </a:custGeom>
            <a:solidFill>
              <a:srgbClr val="000000">
                <a:alpha val="0"/>
              </a:srgbClr>
            </a:solidFill>
            <a:ln w="19050" cap="sq">
              <a:solidFill>
                <a:srgbClr val="000000"/>
              </a:solidFill>
              <a:prstDash val="solid"/>
              <a:miter/>
            </a:ln>
          </p:spPr>
          <p:txBody>
            <a:bodyPr/>
            <a:lstStyle/>
            <a:p>
              <a:endParaRPr lang="en-GB"/>
            </a:p>
          </p:txBody>
        </p:sp>
        <p:sp>
          <p:nvSpPr>
            <p:cNvPr id="21" name="TextBox 21"/>
            <p:cNvSpPr txBox="1"/>
            <p:nvPr/>
          </p:nvSpPr>
          <p:spPr>
            <a:xfrm>
              <a:off x="0" y="-38100"/>
              <a:ext cx="1257368" cy="1396125"/>
            </a:xfrm>
            <a:prstGeom prst="rect">
              <a:avLst/>
            </a:prstGeom>
          </p:spPr>
          <p:txBody>
            <a:bodyPr lIns="50800" tIns="50800" rIns="50800" bIns="50800" rtlCol="0" anchor="ctr"/>
            <a:lstStyle/>
            <a:p>
              <a:pPr algn="ctr">
                <a:lnSpc>
                  <a:spcPts val="2380"/>
                </a:lnSpc>
              </a:pPr>
              <a:endParaRPr/>
            </a:p>
          </p:txBody>
        </p:sp>
      </p:grpSp>
      <p:grpSp>
        <p:nvGrpSpPr>
          <p:cNvPr id="22" name="Group 22"/>
          <p:cNvGrpSpPr/>
          <p:nvPr/>
        </p:nvGrpSpPr>
        <p:grpSpPr>
          <a:xfrm>
            <a:off x="6755810" y="3396323"/>
            <a:ext cx="4774070" cy="5156252"/>
            <a:chOff x="0" y="0"/>
            <a:chExt cx="1257368" cy="1358025"/>
          </a:xfrm>
        </p:grpSpPr>
        <p:sp>
          <p:nvSpPr>
            <p:cNvPr id="23" name="Freeform 23"/>
            <p:cNvSpPr/>
            <p:nvPr/>
          </p:nvSpPr>
          <p:spPr>
            <a:xfrm>
              <a:off x="0" y="0"/>
              <a:ext cx="1257368" cy="1358025"/>
            </a:xfrm>
            <a:custGeom>
              <a:avLst/>
              <a:gdLst/>
              <a:ahLst/>
              <a:cxnLst/>
              <a:rect l="l" t="t" r="r" b="b"/>
              <a:pathLst>
                <a:path w="1257368" h="1358025">
                  <a:moveTo>
                    <a:pt x="32433" y="0"/>
                  </a:moveTo>
                  <a:lnTo>
                    <a:pt x="1224935" y="0"/>
                  </a:lnTo>
                  <a:cubicBezTo>
                    <a:pt x="1242847" y="0"/>
                    <a:pt x="1257368" y="14521"/>
                    <a:pt x="1257368" y="32433"/>
                  </a:cubicBezTo>
                  <a:lnTo>
                    <a:pt x="1257368" y="1325592"/>
                  </a:lnTo>
                  <a:cubicBezTo>
                    <a:pt x="1257368" y="1334194"/>
                    <a:pt x="1253951" y="1342443"/>
                    <a:pt x="1247869" y="1348526"/>
                  </a:cubicBezTo>
                  <a:cubicBezTo>
                    <a:pt x="1241786" y="1354608"/>
                    <a:pt x="1233537" y="1358025"/>
                    <a:pt x="1224935" y="1358025"/>
                  </a:cubicBezTo>
                  <a:lnTo>
                    <a:pt x="32433" y="1358025"/>
                  </a:lnTo>
                  <a:cubicBezTo>
                    <a:pt x="14521" y="1358025"/>
                    <a:pt x="0" y="1343504"/>
                    <a:pt x="0" y="1325592"/>
                  </a:cubicBezTo>
                  <a:lnTo>
                    <a:pt x="0" y="32433"/>
                  </a:lnTo>
                  <a:cubicBezTo>
                    <a:pt x="0" y="14521"/>
                    <a:pt x="14521" y="0"/>
                    <a:pt x="32433" y="0"/>
                  </a:cubicBezTo>
                  <a:close/>
                </a:path>
              </a:pathLst>
            </a:custGeom>
            <a:solidFill>
              <a:srgbClr val="000000">
                <a:alpha val="0"/>
              </a:srgbClr>
            </a:solidFill>
            <a:ln w="19050" cap="sq">
              <a:solidFill>
                <a:srgbClr val="000000"/>
              </a:solidFill>
              <a:prstDash val="solid"/>
              <a:miter/>
            </a:ln>
          </p:spPr>
          <p:txBody>
            <a:bodyPr/>
            <a:lstStyle/>
            <a:p>
              <a:endParaRPr lang="en-GB"/>
            </a:p>
          </p:txBody>
        </p:sp>
        <p:sp>
          <p:nvSpPr>
            <p:cNvPr id="24" name="TextBox 24"/>
            <p:cNvSpPr txBox="1"/>
            <p:nvPr/>
          </p:nvSpPr>
          <p:spPr>
            <a:xfrm>
              <a:off x="0" y="-38100"/>
              <a:ext cx="1257368" cy="1396125"/>
            </a:xfrm>
            <a:prstGeom prst="rect">
              <a:avLst/>
            </a:prstGeom>
          </p:spPr>
          <p:txBody>
            <a:bodyPr lIns="50800" tIns="50800" rIns="50800" bIns="50800" rtlCol="0" anchor="ctr"/>
            <a:lstStyle/>
            <a:p>
              <a:pPr algn="ctr">
                <a:lnSpc>
                  <a:spcPts val="2380"/>
                </a:lnSpc>
              </a:pPr>
              <a:endParaRPr/>
            </a:p>
          </p:txBody>
        </p:sp>
      </p:grpSp>
      <p:sp>
        <p:nvSpPr>
          <p:cNvPr id="25" name="TextBox 25"/>
          <p:cNvSpPr txBox="1"/>
          <p:nvPr/>
        </p:nvSpPr>
        <p:spPr>
          <a:xfrm>
            <a:off x="7243884" y="3669753"/>
            <a:ext cx="3797923" cy="701675"/>
          </a:xfrm>
          <a:prstGeom prst="rect">
            <a:avLst/>
          </a:prstGeom>
        </p:spPr>
        <p:txBody>
          <a:bodyPr lIns="0" tIns="0" rIns="0" bIns="0" rtlCol="0" anchor="t">
            <a:spAutoFit/>
          </a:bodyPr>
          <a:lstStyle/>
          <a:p>
            <a:pPr algn="ctr">
              <a:lnSpc>
                <a:spcPts val="2799"/>
              </a:lnSpc>
              <a:spcBef>
                <a:spcPct val="0"/>
              </a:spcBef>
            </a:pPr>
            <a:r>
              <a:rPr lang="en-US" sz="1999">
                <a:solidFill>
                  <a:srgbClr val="000000"/>
                </a:solidFill>
                <a:latin typeface="Public Sans Bold"/>
              </a:rPr>
              <a:t>What are the potential funding sources?</a:t>
            </a:r>
          </a:p>
        </p:txBody>
      </p:sp>
      <p:sp>
        <p:nvSpPr>
          <p:cNvPr id="26" name="TextBox 26"/>
          <p:cNvSpPr txBox="1"/>
          <p:nvPr/>
        </p:nvSpPr>
        <p:spPr>
          <a:xfrm>
            <a:off x="12287336" y="3695153"/>
            <a:ext cx="4116408" cy="701675"/>
          </a:xfrm>
          <a:prstGeom prst="rect">
            <a:avLst/>
          </a:prstGeom>
        </p:spPr>
        <p:txBody>
          <a:bodyPr lIns="0" tIns="0" rIns="0" bIns="0" rtlCol="0" anchor="t">
            <a:spAutoFit/>
          </a:bodyPr>
          <a:lstStyle/>
          <a:p>
            <a:pPr algn="ctr">
              <a:lnSpc>
                <a:spcPts val="2799"/>
              </a:lnSpc>
              <a:spcBef>
                <a:spcPct val="0"/>
              </a:spcBef>
            </a:pPr>
            <a:r>
              <a:rPr lang="en-US" sz="1999">
                <a:solidFill>
                  <a:srgbClr val="000000"/>
                </a:solidFill>
                <a:latin typeface="Public Sans Bold"/>
              </a:rPr>
              <a:t>What are the projected revenues and profitability?</a:t>
            </a:r>
          </a:p>
        </p:txBody>
      </p:sp>
      <p:sp>
        <p:nvSpPr>
          <p:cNvPr id="27" name="TextBox 26">
            <a:extLst>
              <a:ext uri="{FF2B5EF4-FFF2-40B4-BE49-F238E27FC236}">
                <a16:creationId xmlns:a16="http://schemas.microsoft.com/office/drawing/2014/main" id="{F66808AB-8539-D95A-2AF0-ACBFCC812888}"/>
              </a:ext>
            </a:extLst>
          </p:cNvPr>
          <p:cNvSpPr txBox="1"/>
          <p:nvPr/>
        </p:nvSpPr>
        <p:spPr>
          <a:xfrm>
            <a:off x="2069316" y="4533900"/>
            <a:ext cx="3645684" cy="1754326"/>
          </a:xfrm>
          <a:prstGeom prst="rect">
            <a:avLst/>
          </a:prstGeom>
          <a:noFill/>
        </p:spPr>
        <p:txBody>
          <a:bodyPr wrap="square" rtlCol="0">
            <a:spAutoFit/>
          </a:bodyPr>
          <a:lstStyle/>
          <a:p>
            <a:r>
              <a:rPr lang="en-GB" dirty="0"/>
              <a:t>Website - $5000</a:t>
            </a:r>
          </a:p>
          <a:p>
            <a:r>
              <a:rPr lang="en-GB" dirty="0"/>
              <a:t>Solar Panels - $100,000</a:t>
            </a:r>
          </a:p>
          <a:p>
            <a:r>
              <a:rPr lang="en-GB" dirty="0"/>
              <a:t>Batteries - $5,000</a:t>
            </a:r>
          </a:p>
          <a:p>
            <a:r>
              <a:rPr lang="en-GB" dirty="0"/>
              <a:t>Laptop(s)</a:t>
            </a:r>
          </a:p>
          <a:p>
            <a:r>
              <a:rPr lang="en-GB" dirty="0"/>
              <a:t>Phones </a:t>
            </a:r>
          </a:p>
          <a:p>
            <a:endParaRPr lang="en-GB" dirty="0"/>
          </a:p>
        </p:txBody>
      </p:sp>
      <p:sp>
        <p:nvSpPr>
          <p:cNvPr id="28" name="TextBox 27">
            <a:extLst>
              <a:ext uri="{FF2B5EF4-FFF2-40B4-BE49-F238E27FC236}">
                <a16:creationId xmlns:a16="http://schemas.microsoft.com/office/drawing/2014/main" id="{A2BC0841-D248-D68B-BDFB-56034BBB0B3C}"/>
              </a:ext>
            </a:extLst>
          </p:cNvPr>
          <p:cNvSpPr txBox="1"/>
          <p:nvPr/>
        </p:nvSpPr>
        <p:spPr>
          <a:xfrm>
            <a:off x="7243884" y="4667712"/>
            <a:ext cx="3652716" cy="1477328"/>
          </a:xfrm>
          <a:prstGeom prst="rect">
            <a:avLst/>
          </a:prstGeom>
          <a:noFill/>
        </p:spPr>
        <p:txBody>
          <a:bodyPr wrap="square" rtlCol="0">
            <a:spAutoFit/>
          </a:bodyPr>
          <a:lstStyle/>
          <a:p>
            <a:r>
              <a:rPr lang="en-GB" dirty="0"/>
              <a:t>Personal money</a:t>
            </a:r>
          </a:p>
          <a:p>
            <a:r>
              <a:rPr lang="en-GB" dirty="0"/>
              <a:t>Friends and family </a:t>
            </a:r>
          </a:p>
          <a:p>
            <a:r>
              <a:rPr lang="en-GB" dirty="0"/>
              <a:t>Investor B series</a:t>
            </a:r>
          </a:p>
          <a:p>
            <a:r>
              <a:rPr lang="en-GB" dirty="0"/>
              <a:t>Grants </a:t>
            </a:r>
          </a:p>
          <a:p>
            <a:r>
              <a:rPr lang="en-GB" dirty="0"/>
              <a:t>Bank loans </a:t>
            </a:r>
          </a:p>
        </p:txBody>
      </p:sp>
      <p:sp>
        <p:nvSpPr>
          <p:cNvPr id="29" name="TextBox 28">
            <a:extLst>
              <a:ext uri="{FF2B5EF4-FFF2-40B4-BE49-F238E27FC236}">
                <a16:creationId xmlns:a16="http://schemas.microsoft.com/office/drawing/2014/main" id="{93F05844-7A88-682B-C26C-ED6163789E97}"/>
              </a:ext>
            </a:extLst>
          </p:cNvPr>
          <p:cNvSpPr txBox="1"/>
          <p:nvPr/>
        </p:nvSpPr>
        <p:spPr>
          <a:xfrm>
            <a:off x="12420600" y="4709054"/>
            <a:ext cx="3798084" cy="646331"/>
          </a:xfrm>
          <a:prstGeom prst="rect">
            <a:avLst/>
          </a:prstGeom>
          <a:noFill/>
        </p:spPr>
        <p:txBody>
          <a:bodyPr wrap="square" rtlCol="0">
            <a:spAutoFit/>
          </a:bodyPr>
          <a:lstStyle/>
          <a:p>
            <a:r>
              <a:rPr lang="en-GB" dirty="0"/>
              <a:t>Revenue in first year - $150,000</a:t>
            </a:r>
          </a:p>
          <a:p>
            <a:r>
              <a:rPr lang="en-GB" dirty="0"/>
              <a:t>Gross margin – 40%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Freeform 3"/>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4" name="Group 4"/>
          <p:cNvGrpSpPr/>
          <p:nvPr/>
        </p:nvGrpSpPr>
        <p:grpSpPr>
          <a:xfrm>
            <a:off x="1028700" y="8933743"/>
            <a:ext cx="3198309" cy="1087261"/>
            <a:chOff x="0" y="0"/>
            <a:chExt cx="4264412" cy="1449681"/>
          </a:xfrm>
        </p:grpSpPr>
        <p:grpSp>
          <p:nvGrpSpPr>
            <p:cNvPr id="5" name="Group 5"/>
            <p:cNvGrpSpPr/>
            <p:nvPr/>
          </p:nvGrpSpPr>
          <p:grpSpPr>
            <a:xfrm>
              <a:off x="0" y="0"/>
              <a:ext cx="1387487" cy="1449681"/>
              <a:chOff x="0" y="0"/>
              <a:chExt cx="777929" cy="812800"/>
            </a:xfrm>
          </p:grpSpPr>
          <p:sp>
            <p:nvSpPr>
              <p:cNvPr id="6" name="Freeform 6"/>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7" name="TextBox 7"/>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8" name="Group 8"/>
            <p:cNvGrpSpPr/>
            <p:nvPr/>
          </p:nvGrpSpPr>
          <p:grpSpPr>
            <a:xfrm>
              <a:off x="10407" y="78690"/>
              <a:ext cx="1361072" cy="1370991"/>
              <a:chOff x="0" y="0"/>
              <a:chExt cx="768052" cy="773650"/>
            </a:xfrm>
          </p:grpSpPr>
          <p:sp>
            <p:nvSpPr>
              <p:cNvPr id="9" name="Freeform 9"/>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0" name="TextBox 10"/>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dirty="0">
                  <a:solidFill>
                    <a:srgbClr val="333333"/>
                  </a:solidFill>
                  <a:latin typeface="Public Sans"/>
                </a:rPr>
                <a:t>www.adelois.com</a:t>
              </a:r>
            </a:p>
            <a:p>
              <a:pPr algn="l">
                <a:lnSpc>
                  <a:spcPts val="1395"/>
                </a:lnSpc>
              </a:pPr>
              <a:r>
                <a:rPr lang="en-US" sz="996" spc="54" dirty="0">
                  <a:solidFill>
                    <a:srgbClr val="333333"/>
                  </a:solidFill>
                  <a:latin typeface="Public Sans"/>
                </a:rPr>
                <a:t>info@adelois.com</a:t>
              </a:r>
            </a:p>
            <a:p>
              <a:pPr algn="l">
                <a:lnSpc>
                  <a:spcPts val="1395"/>
                </a:lnSpc>
              </a:pPr>
              <a:r>
                <a:rPr lang="en-US" sz="996" spc="54" dirty="0">
                  <a:solidFill>
                    <a:srgbClr val="333333"/>
                  </a:solidFill>
                  <a:latin typeface="Public Sans"/>
                </a:rPr>
                <a:t>adeyemola@gmail.com</a:t>
              </a:r>
            </a:p>
            <a:p>
              <a:pPr algn="l">
                <a:lnSpc>
                  <a:spcPts val="1395"/>
                </a:lnSpc>
              </a:pPr>
              <a:r>
                <a:rPr lang="en-US" sz="996" spc="54" dirty="0">
                  <a:solidFill>
                    <a:srgbClr val="333333"/>
                  </a:solidFill>
                  <a:latin typeface="Public Sans"/>
                </a:rPr>
                <a:t>Toronto, ON, Canada</a:t>
              </a:r>
            </a:p>
          </p:txBody>
        </p:sp>
      </p:grpSp>
      <p:grpSp>
        <p:nvGrpSpPr>
          <p:cNvPr id="11" name="Group 11"/>
          <p:cNvGrpSpPr/>
          <p:nvPr/>
        </p:nvGrpSpPr>
        <p:grpSpPr>
          <a:xfrm>
            <a:off x="1555425" y="3396323"/>
            <a:ext cx="7091102" cy="5156252"/>
            <a:chOff x="0" y="0"/>
            <a:chExt cx="1867615" cy="1358025"/>
          </a:xfrm>
        </p:grpSpPr>
        <p:sp>
          <p:nvSpPr>
            <p:cNvPr id="12" name="Freeform 12"/>
            <p:cNvSpPr/>
            <p:nvPr/>
          </p:nvSpPr>
          <p:spPr>
            <a:xfrm>
              <a:off x="0" y="0"/>
              <a:ext cx="1867615" cy="1358025"/>
            </a:xfrm>
            <a:custGeom>
              <a:avLst/>
              <a:gdLst/>
              <a:ahLst/>
              <a:cxnLst/>
              <a:rect l="l" t="t" r="r" b="b"/>
              <a:pathLst>
                <a:path w="1867615" h="1358025">
                  <a:moveTo>
                    <a:pt x="21836" y="0"/>
                  </a:moveTo>
                  <a:lnTo>
                    <a:pt x="1845780" y="0"/>
                  </a:lnTo>
                  <a:cubicBezTo>
                    <a:pt x="1857839" y="0"/>
                    <a:pt x="1867615" y="9776"/>
                    <a:pt x="1867615" y="21836"/>
                  </a:cubicBezTo>
                  <a:lnTo>
                    <a:pt x="1867615" y="1336190"/>
                  </a:lnTo>
                  <a:cubicBezTo>
                    <a:pt x="1867615" y="1341981"/>
                    <a:pt x="1865315" y="1347535"/>
                    <a:pt x="1861220" y="1351630"/>
                  </a:cubicBezTo>
                  <a:cubicBezTo>
                    <a:pt x="1857125" y="1355725"/>
                    <a:pt x="1851571" y="1358025"/>
                    <a:pt x="1845780" y="1358025"/>
                  </a:cubicBezTo>
                  <a:lnTo>
                    <a:pt x="21836" y="1358025"/>
                  </a:lnTo>
                  <a:cubicBezTo>
                    <a:pt x="9776" y="1358025"/>
                    <a:pt x="0" y="1348249"/>
                    <a:pt x="0" y="1336190"/>
                  </a:cubicBezTo>
                  <a:lnTo>
                    <a:pt x="0" y="21836"/>
                  </a:lnTo>
                  <a:cubicBezTo>
                    <a:pt x="0" y="9776"/>
                    <a:pt x="9776" y="0"/>
                    <a:pt x="21836" y="0"/>
                  </a:cubicBezTo>
                  <a:close/>
                </a:path>
              </a:pathLst>
            </a:custGeom>
            <a:solidFill>
              <a:srgbClr val="000000">
                <a:alpha val="0"/>
              </a:srgbClr>
            </a:solidFill>
            <a:ln w="19050" cap="sq">
              <a:solidFill>
                <a:srgbClr val="000000"/>
              </a:solidFill>
              <a:prstDash val="solid"/>
              <a:miter/>
            </a:ln>
          </p:spPr>
          <p:txBody>
            <a:bodyPr/>
            <a:lstStyle/>
            <a:p>
              <a:endParaRPr lang="en-GB"/>
            </a:p>
          </p:txBody>
        </p:sp>
        <p:sp>
          <p:nvSpPr>
            <p:cNvPr id="13" name="TextBox 13"/>
            <p:cNvSpPr txBox="1"/>
            <p:nvPr/>
          </p:nvSpPr>
          <p:spPr>
            <a:xfrm>
              <a:off x="0" y="-38100"/>
              <a:ext cx="1867615" cy="1396125"/>
            </a:xfrm>
            <a:prstGeom prst="rect">
              <a:avLst/>
            </a:prstGeom>
          </p:spPr>
          <p:txBody>
            <a:bodyPr lIns="50800" tIns="50800" rIns="50800" bIns="50800" rtlCol="0" anchor="ctr"/>
            <a:lstStyle/>
            <a:p>
              <a:pPr algn="ctr">
                <a:lnSpc>
                  <a:spcPts val="2380"/>
                </a:lnSpc>
              </a:pPr>
              <a:endParaRPr/>
            </a:p>
          </p:txBody>
        </p:sp>
      </p:grpSp>
      <p:sp>
        <p:nvSpPr>
          <p:cNvPr id="14" name="TextBox 14"/>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5" name="TextBox 15"/>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
        <p:nvSpPr>
          <p:cNvPr id="16" name="TextBox 16"/>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12</a:t>
            </a:r>
          </a:p>
        </p:txBody>
      </p:sp>
      <p:sp>
        <p:nvSpPr>
          <p:cNvPr id="17" name="TextBox 17"/>
          <p:cNvSpPr txBox="1"/>
          <p:nvPr/>
        </p:nvSpPr>
        <p:spPr>
          <a:xfrm>
            <a:off x="1205185" y="2132768"/>
            <a:ext cx="11992466" cy="781268"/>
          </a:xfrm>
          <a:prstGeom prst="rect">
            <a:avLst/>
          </a:prstGeom>
        </p:spPr>
        <p:txBody>
          <a:bodyPr lIns="0" tIns="0" rIns="0" bIns="0" rtlCol="0" anchor="t">
            <a:spAutoFit/>
          </a:bodyPr>
          <a:lstStyle/>
          <a:p>
            <a:pPr algn="l">
              <a:lnSpc>
                <a:spcPts val="6114"/>
              </a:lnSpc>
            </a:pPr>
            <a:r>
              <a:rPr lang="en-US" sz="5095">
                <a:solidFill>
                  <a:srgbClr val="333333"/>
                </a:solidFill>
                <a:latin typeface="Noto Serif Display ExtraCondensed Ultra-Bold Italics"/>
              </a:rPr>
              <a:t>Feasibility Study - Legal Feasibility</a:t>
            </a:r>
          </a:p>
        </p:txBody>
      </p:sp>
      <p:sp>
        <p:nvSpPr>
          <p:cNvPr id="18" name="TextBox 18"/>
          <p:cNvSpPr txBox="1"/>
          <p:nvPr/>
        </p:nvSpPr>
        <p:spPr>
          <a:xfrm>
            <a:off x="2032023" y="3628411"/>
            <a:ext cx="6137905" cy="349250"/>
          </a:xfrm>
          <a:prstGeom prst="rect">
            <a:avLst/>
          </a:prstGeom>
        </p:spPr>
        <p:txBody>
          <a:bodyPr lIns="0" tIns="0" rIns="0" bIns="0" rtlCol="0" anchor="t">
            <a:spAutoFit/>
          </a:bodyPr>
          <a:lstStyle/>
          <a:p>
            <a:pPr marL="0" lvl="0" indent="0" algn="ctr">
              <a:lnSpc>
                <a:spcPts val="2799"/>
              </a:lnSpc>
              <a:spcBef>
                <a:spcPct val="0"/>
              </a:spcBef>
            </a:pPr>
            <a:r>
              <a:rPr lang="en-US" sz="1999" dirty="0">
                <a:solidFill>
                  <a:srgbClr val="000000"/>
                </a:solidFill>
                <a:latin typeface="Public Sans Bold"/>
              </a:rPr>
              <a:t>What are the regulatory requirements?</a:t>
            </a:r>
          </a:p>
        </p:txBody>
      </p:sp>
      <p:grpSp>
        <p:nvGrpSpPr>
          <p:cNvPr id="19" name="Group 19"/>
          <p:cNvGrpSpPr/>
          <p:nvPr/>
        </p:nvGrpSpPr>
        <p:grpSpPr>
          <a:xfrm>
            <a:off x="9279749" y="3396323"/>
            <a:ext cx="7091102" cy="5156252"/>
            <a:chOff x="0" y="0"/>
            <a:chExt cx="1867615" cy="1358025"/>
          </a:xfrm>
        </p:grpSpPr>
        <p:sp>
          <p:nvSpPr>
            <p:cNvPr id="20" name="Freeform 20"/>
            <p:cNvSpPr/>
            <p:nvPr/>
          </p:nvSpPr>
          <p:spPr>
            <a:xfrm>
              <a:off x="0" y="0"/>
              <a:ext cx="1867615" cy="1358025"/>
            </a:xfrm>
            <a:custGeom>
              <a:avLst/>
              <a:gdLst/>
              <a:ahLst/>
              <a:cxnLst/>
              <a:rect l="l" t="t" r="r" b="b"/>
              <a:pathLst>
                <a:path w="1867615" h="1358025">
                  <a:moveTo>
                    <a:pt x="21836" y="0"/>
                  </a:moveTo>
                  <a:lnTo>
                    <a:pt x="1845780" y="0"/>
                  </a:lnTo>
                  <a:cubicBezTo>
                    <a:pt x="1857839" y="0"/>
                    <a:pt x="1867615" y="9776"/>
                    <a:pt x="1867615" y="21836"/>
                  </a:cubicBezTo>
                  <a:lnTo>
                    <a:pt x="1867615" y="1336190"/>
                  </a:lnTo>
                  <a:cubicBezTo>
                    <a:pt x="1867615" y="1341981"/>
                    <a:pt x="1865315" y="1347535"/>
                    <a:pt x="1861220" y="1351630"/>
                  </a:cubicBezTo>
                  <a:cubicBezTo>
                    <a:pt x="1857125" y="1355725"/>
                    <a:pt x="1851571" y="1358025"/>
                    <a:pt x="1845780" y="1358025"/>
                  </a:cubicBezTo>
                  <a:lnTo>
                    <a:pt x="21836" y="1358025"/>
                  </a:lnTo>
                  <a:cubicBezTo>
                    <a:pt x="9776" y="1358025"/>
                    <a:pt x="0" y="1348249"/>
                    <a:pt x="0" y="1336190"/>
                  </a:cubicBezTo>
                  <a:lnTo>
                    <a:pt x="0" y="21836"/>
                  </a:lnTo>
                  <a:cubicBezTo>
                    <a:pt x="0" y="9776"/>
                    <a:pt x="9776" y="0"/>
                    <a:pt x="21836" y="0"/>
                  </a:cubicBezTo>
                  <a:close/>
                </a:path>
              </a:pathLst>
            </a:custGeom>
            <a:solidFill>
              <a:srgbClr val="000000">
                <a:alpha val="0"/>
              </a:srgbClr>
            </a:solidFill>
            <a:ln w="19050" cap="sq">
              <a:solidFill>
                <a:srgbClr val="000000"/>
              </a:solidFill>
              <a:prstDash val="solid"/>
              <a:miter/>
            </a:ln>
          </p:spPr>
          <p:txBody>
            <a:bodyPr/>
            <a:lstStyle/>
            <a:p>
              <a:endParaRPr lang="en-GB"/>
            </a:p>
          </p:txBody>
        </p:sp>
        <p:sp>
          <p:nvSpPr>
            <p:cNvPr id="21" name="TextBox 21"/>
            <p:cNvSpPr txBox="1"/>
            <p:nvPr/>
          </p:nvSpPr>
          <p:spPr>
            <a:xfrm>
              <a:off x="0" y="-38100"/>
              <a:ext cx="1867615" cy="1396125"/>
            </a:xfrm>
            <a:prstGeom prst="rect">
              <a:avLst/>
            </a:prstGeom>
          </p:spPr>
          <p:txBody>
            <a:bodyPr lIns="50800" tIns="50800" rIns="50800" bIns="50800" rtlCol="0" anchor="ctr"/>
            <a:lstStyle/>
            <a:p>
              <a:pPr algn="ctr">
                <a:lnSpc>
                  <a:spcPts val="2380"/>
                </a:lnSpc>
              </a:pPr>
              <a:endParaRPr/>
            </a:p>
          </p:txBody>
        </p:sp>
      </p:grpSp>
      <p:sp>
        <p:nvSpPr>
          <p:cNvPr id="22" name="TextBox 22"/>
          <p:cNvSpPr txBox="1"/>
          <p:nvPr/>
        </p:nvSpPr>
        <p:spPr>
          <a:xfrm>
            <a:off x="10004702" y="3669753"/>
            <a:ext cx="5641195" cy="349250"/>
          </a:xfrm>
          <a:prstGeom prst="rect">
            <a:avLst/>
          </a:prstGeom>
        </p:spPr>
        <p:txBody>
          <a:bodyPr lIns="0" tIns="0" rIns="0" bIns="0" rtlCol="0" anchor="t">
            <a:spAutoFit/>
          </a:bodyPr>
          <a:lstStyle/>
          <a:p>
            <a:pPr algn="ctr">
              <a:lnSpc>
                <a:spcPts val="2799"/>
              </a:lnSpc>
              <a:spcBef>
                <a:spcPct val="0"/>
              </a:spcBef>
            </a:pPr>
            <a:r>
              <a:rPr lang="en-US" sz="1999">
                <a:solidFill>
                  <a:srgbClr val="000000"/>
                </a:solidFill>
                <a:latin typeface="Public Sans Bold"/>
              </a:rPr>
              <a:t>Are there any legal barriers or considerations?</a:t>
            </a:r>
          </a:p>
        </p:txBody>
      </p:sp>
      <p:sp>
        <p:nvSpPr>
          <p:cNvPr id="23" name="TextBox 22">
            <a:extLst>
              <a:ext uri="{FF2B5EF4-FFF2-40B4-BE49-F238E27FC236}">
                <a16:creationId xmlns:a16="http://schemas.microsoft.com/office/drawing/2014/main" id="{3B87B7CA-088D-A1B1-DF67-3D318BDE379F}"/>
              </a:ext>
            </a:extLst>
          </p:cNvPr>
          <p:cNvSpPr txBox="1"/>
          <p:nvPr/>
        </p:nvSpPr>
        <p:spPr>
          <a:xfrm>
            <a:off x="1971759" y="4229100"/>
            <a:ext cx="6257841" cy="1754326"/>
          </a:xfrm>
          <a:prstGeom prst="rect">
            <a:avLst/>
          </a:prstGeom>
          <a:noFill/>
        </p:spPr>
        <p:txBody>
          <a:bodyPr wrap="square" rtlCol="0">
            <a:spAutoFit/>
          </a:bodyPr>
          <a:lstStyle/>
          <a:p>
            <a:r>
              <a:rPr lang="en-GB" dirty="0"/>
              <a:t>Government policies</a:t>
            </a:r>
          </a:p>
          <a:p>
            <a:r>
              <a:rPr lang="en-GB" dirty="0"/>
              <a:t>Regulatory bodies</a:t>
            </a:r>
          </a:p>
          <a:p>
            <a:r>
              <a:rPr lang="en-GB" dirty="0"/>
              <a:t>Standard organisations</a:t>
            </a:r>
          </a:p>
          <a:p>
            <a:r>
              <a:rPr lang="en-GB" dirty="0"/>
              <a:t>Competitors</a:t>
            </a:r>
          </a:p>
          <a:p>
            <a:r>
              <a:rPr lang="en-GB" dirty="0"/>
              <a:t>Copyright</a:t>
            </a:r>
          </a:p>
          <a:p>
            <a:r>
              <a:rPr lang="en-GB" dirty="0"/>
              <a:t>A member of the team</a:t>
            </a:r>
          </a:p>
        </p:txBody>
      </p:sp>
      <p:sp>
        <p:nvSpPr>
          <p:cNvPr id="24" name="TextBox 23">
            <a:extLst>
              <a:ext uri="{FF2B5EF4-FFF2-40B4-BE49-F238E27FC236}">
                <a16:creationId xmlns:a16="http://schemas.microsoft.com/office/drawing/2014/main" id="{C8249F4E-2F60-03A6-CCEF-13EEA93AD9DB}"/>
              </a:ext>
            </a:extLst>
          </p:cNvPr>
          <p:cNvSpPr txBox="1"/>
          <p:nvPr/>
        </p:nvSpPr>
        <p:spPr>
          <a:xfrm>
            <a:off x="9829800" y="4315287"/>
            <a:ext cx="5943600" cy="923330"/>
          </a:xfrm>
          <a:prstGeom prst="rect">
            <a:avLst/>
          </a:prstGeom>
          <a:noFill/>
        </p:spPr>
        <p:txBody>
          <a:bodyPr wrap="square" rtlCol="0">
            <a:spAutoFit/>
          </a:bodyPr>
          <a:lstStyle/>
          <a:p>
            <a:r>
              <a:rPr lang="en-GB" dirty="0"/>
              <a:t>Stealing of trademark </a:t>
            </a:r>
          </a:p>
          <a:p>
            <a:r>
              <a:rPr lang="en-GB" dirty="0"/>
              <a:t>A member of the team </a:t>
            </a:r>
          </a:p>
          <a:p>
            <a:r>
              <a:rPr lang="en-GB" dirty="0"/>
              <a:t>Bad equipment’s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Freeform 3"/>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4" name="Group 4"/>
          <p:cNvGrpSpPr/>
          <p:nvPr/>
        </p:nvGrpSpPr>
        <p:grpSpPr>
          <a:xfrm>
            <a:off x="1028700" y="8933743"/>
            <a:ext cx="3198309" cy="1087261"/>
            <a:chOff x="0" y="0"/>
            <a:chExt cx="4264412" cy="1449681"/>
          </a:xfrm>
        </p:grpSpPr>
        <p:grpSp>
          <p:nvGrpSpPr>
            <p:cNvPr id="5" name="Group 5"/>
            <p:cNvGrpSpPr/>
            <p:nvPr/>
          </p:nvGrpSpPr>
          <p:grpSpPr>
            <a:xfrm>
              <a:off x="0" y="0"/>
              <a:ext cx="1387487" cy="1449681"/>
              <a:chOff x="0" y="0"/>
              <a:chExt cx="777929" cy="812800"/>
            </a:xfrm>
          </p:grpSpPr>
          <p:sp>
            <p:nvSpPr>
              <p:cNvPr id="6" name="Freeform 6"/>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7" name="TextBox 7"/>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8" name="Group 8"/>
            <p:cNvGrpSpPr/>
            <p:nvPr/>
          </p:nvGrpSpPr>
          <p:grpSpPr>
            <a:xfrm>
              <a:off x="10407" y="78690"/>
              <a:ext cx="1361072" cy="1370991"/>
              <a:chOff x="0" y="0"/>
              <a:chExt cx="768052" cy="773650"/>
            </a:xfrm>
          </p:grpSpPr>
          <p:sp>
            <p:nvSpPr>
              <p:cNvPr id="9" name="Freeform 9"/>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0" name="TextBox 10"/>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grpSp>
        <p:nvGrpSpPr>
          <p:cNvPr id="11" name="Group 11"/>
          <p:cNvGrpSpPr/>
          <p:nvPr/>
        </p:nvGrpSpPr>
        <p:grpSpPr>
          <a:xfrm>
            <a:off x="1555425" y="3396323"/>
            <a:ext cx="7091102" cy="5156252"/>
            <a:chOff x="0" y="0"/>
            <a:chExt cx="1867615" cy="1358025"/>
          </a:xfrm>
        </p:grpSpPr>
        <p:sp>
          <p:nvSpPr>
            <p:cNvPr id="12" name="Freeform 12"/>
            <p:cNvSpPr/>
            <p:nvPr/>
          </p:nvSpPr>
          <p:spPr>
            <a:xfrm>
              <a:off x="0" y="0"/>
              <a:ext cx="1867615" cy="1358025"/>
            </a:xfrm>
            <a:custGeom>
              <a:avLst/>
              <a:gdLst/>
              <a:ahLst/>
              <a:cxnLst/>
              <a:rect l="l" t="t" r="r" b="b"/>
              <a:pathLst>
                <a:path w="1867615" h="1358025">
                  <a:moveTo>
                    <a:pt x="21836" y="0"/>
                  </a:moveTo>
                  <a:lnTo>
                    <a:pt x="1845780" y="0"/>
                  </a:lnTo>
                  <a:cubicBezTo>
                    <a:pt x="1857839" y="0"/>
                    <a:pt x="1867615" y="9776"/>
                    <a:pt x="1867615" y="21836"/>
                  </a:cubicBezTo>
                  <a:lnTo>
                    <a:pt x="1867615" y="1336190"/>
                  </a:lnTo>
                  <a:cubicBezTo>
                    <a:pt x="1867615" y="1341981"/>
                    <a:pt x="1865315" y="1347535"/>
                    <a:pt x="1861220" y="1351630"/>
                  </a:cubicBezTo>
                  <a:cubicBezTo>
                    <a:pt x="1857125" y="1355725"/>
                    <a:pt x="1851571" y="1358025"/>
                    <a:pt x="1845780" y="1358025"/>
                  </a:cubicBezTo>
                  <a:lnTo>
                    <a:pt x="21836" y="1358025"/>
                  </a:lnTo>
                  <a:cubicBezTo>
                    <a:pt x="9776" y="1358025"/>
                    <a:pt x="0" y="1348249"/>
                    <a:pt x="0" y="1336190"/>
                  </a:cubicBezTo>
                  <a:lnTo>
                    <a:pt x="0" y="21836"/>
                  </a:lnTo>
                  <a:cubicBezTo>
                    <a:pt x="0" y="9776"/>
                    <a:pt x="9776" y="0"/>
                    <a:pt x="21836" y="0"/>
                  </a:cubicBezTo>
                  <a:close/>
                </a:path>
              </a:pathLst>
            </a:custGeom>
            <a:solidFill>
              <a:srgbClr val="000000">
                <a:alpha val="0"/>
              </a:srgbClr>
            </a:solidFill>
            <a:ln w="19050" cap="sq">
              <a:solidFill>
                <a:srgbClr val="000000"/>
              </a:solidFill>
              <a:prstDash val="solid"/>
              <a:miter/>
            </a:ln>
          </p:spPr>
          <p:txBody>
            <a:bodyPr/>
            <a:lstStyle/>
            <a:p>
              <a:endParaRPr lang="en-GB"/>
            </a:p>
          </p:txBody>
        </p:sp>
        <p:sp>
          <p:nvSpPr>
            <p:cNvPr id="13" name="TextBox 13"/>
            <p:cNvSpPr txBox="1"/>
            <p:nvPr/>
          </p:nvSpPr>
          <p:spPr>
            <a:xfrm>
              <a:off x="0" y="-38100"/>
              <a:ext cx="1867615" cy="1396125"/>
            </a:xfrm>
            <a:prstGeom prst="rect">
              <a:avLst/>
            </a:prstGeom>
          </p:spPr>
          <p:txBody>
            <a:bodyPr lIns="50800" tIns="50800" rIns="50800" bIns="50800" rtlCol="0" anchor="ctr"/>
            <a:lstStyle/>
            <a:p>
              <a:pPr algn="ctr">
                <a:lnSpc>
                  <a:spcPts val="2380"/>
                </a:lnSpc>
              </a:pPr>
              <a:endParaRPr/>
            </a:p>
          </p:txBody>
        </p:sp>
      </p:grpSp>
      <p:grpSp>
        <p:nvGrpSpPr>
          <p:cNvPr id="14" name="Group 14"/>
          <p:cNvGrpSpPr/>
          <p:nvPr/>
        </p:nvGrpSpPr>
        <p:grpSpPr>
          <a:xfrm>
            <a:off x="9279749" y="3396323"/>
            <a:ext cx="7091102" cy="5156252"/>
            <a:chOff x="0" y="0"/>
            <a:chExt cx="1867615" cy="1358025"/>
          </a:xfrm>
        </p:grpSpPr>
        <p:sp>
          <p:nvSpPr>
            <p:cNvPr id="15" name="Freeform 15"/>
            <p:cNvSpPr/>
            <p:nvPr/>
          </p:nvSpPr>
          <p:spPr>
            <a:xfrm>
              <a:off x="0" y="0"/>
              <a:ext cx="1867615" cy="1358025"/>
            </a:xfrm>
            <a:custGeom>
              <a:avLst/>
              <a:gdLst/>
              <a:ahLst/>
              <a:cxnLst/>
              <a:rect l="l" t="t" r="r" b="b"/>
              <a:pathLst>
                <a:path w="1867615" h="1358025">
                  <a:moveTo>
                    <a:pt x="21836" y="0"/>
                  </a:moveTo>
                  <a:lnTo>
                    <a:pt x="1845780" y="0"/>
                  </a:lnTo>
                  <a:cubicBezTo>
                    <a:pt x="1857839" y="0"/>
                    <a:pt x="1867615" y="9776"/>
                    <a:pt x="1867615" y="21836"/>
                  </a:cubicBezTo>
                  <a:lnTo>
                    <a:pt x="1867615" y="1336190"/>
                  </a:lnTo>
                  <a:cubicBezTo>
                    <a:pt x="1867615" y="1341981"/>
                    <a:pt x="1865315" y="1347535"/>
                    <a:pt x="1861220" y="1351630"/>
                  </a:cubicBezTo>
                  <a:cubicBezTo>
                    <a:pt x="1857125" y="1355725"/>
                    <a:pt x="1851571" y="1358025"/>
                    <a:pt x="1845780" y="1358025"/>
                  </a:cubicBezTo>
                  <a:lnTo>
                    <a:pt x="21836" y="1358025"/>
                  </a:lnTo>
                  <a:cubicBezTo>
                    <a:pt x="9776" y="1358025"/>
                    <a:pt x="0" y="1348249"/>
                    <a:pt x="0" y="1336190"/>
                  </a:cubicBezTo>
                  <a:lnTo>
                    <a:pt x="0" y="21836"/>
                  </a:lnTo>
                  <a:cubicBezTo>
                    <a:pt x="0" y="9776"/>
                    <a:pt x="9776" y="0"/>
                    <a:pt x="21836" y="0"/>
                  </a:cubicBezTo>
                  <a:close/>
                </a:path>
              </a:pathLst>
            </a:custGeom>
            <a:solidFill>
              <a:srgbClr val="000000">
                <a:alpha val="0"/>
              </a:srgbClr>
            </a:solidFill>
            <a:ln w="19050" cap="sq">
              <a:solidFill>
                <a:srgbClr val="000000"/>
              </a:solidFill>
              <a:prstDash val="solid"/>
              <a:miter/>
            </a:ln>
          </p:spPr>
          <p:txBody>
            <a:bodyPr/>
            <a:lstStyle/>
            <a:p>
              <a:endParaRPr lang="en-GB"/>
            </a:p>
          </p:txBody>
        </p:sp>
        <p:sp>
          <p:nvSpPr>
            <p:cNvPr id="16" name="TextBox 16"/>
            <p:cNvSpPr txBox="1"/>
            <p:nvPr/>
          </p:nvSpPr>
          <p:spPr>
            <a:xfrm>
              <a:off x="0" y="-38100"/>
              <a:ext cx="1867615" cy="1396125"/>
            </a:xfrm>
            <a:prstGeom prst="rect">
              <a:avLst/>
            </a:prstGeom>
          </p:spPr>
          <p:txBody>
            <a:bodyPr lIns="50800" tIns="50800" rIns="50800" bIns="50800" rtlCol="0" anchor="ctr"/>
            <a:lstStyle/>
            <a:p>
              <a:pPr algn="ctr">
                <a:lnSpc>
                  <a:spcPts val="2380"/>
                </a:lnSpc>
              </a:pPr>
              <a:endParaRPr/>
            </a:p>
          </p:txBody>
        </p:sp>
      </p:grpSp>
      <p:sp>
        <p:nvSpPr>
          <p:cNvPr id="17" name="TextBox 17"/>
          <p:cNvSpPr txBox="1"/>
          <p:nvPr/>
        </p:nvSpPr>
        <p:spPr>
          <a:xfrm>
            <a:off x="2032023" y="3628411"/>
            <a:ext cx="6137905" cy="349250"/>
          </a:xfrm>
          <a:prstGeom prst="rect">
            <a:avLst/>
          </a:prstGeom>
        </p:spPr>
        <p:txBody>
          <a:bodyPr lIns="0" tIns="0" rIns="0" bIns="0" rtlCol="0" anchor="t">
            <a:spAutoFit/>
          </a:bodyPr>
          <a:lstStyle/>
          <a:p>
            <a:pPr marL="0" lvl="0" indent="0" algn="ctr">
              <a:lnSpc>
                <a:spcPts val="2799"/>
              </a:lnSpc>
              <a:spcBef>
                <a:spcPct val="0"/>
              </a:spcBef>
            </a:pPr>
            <a:r>
              <a:rPr lang="en-US" sz="1999">
                <a:solidFill>
                  <a:srgbClr val="000000"/>
                </a:solidFill>
                <a:latin typeface="Public Sans Bold"/>
              </a:rPr>
              <a:t>Can the business sustain operations efficiently?</a:t>
            </a:r>
          </a:p>
        </p:txBody>
      </p:sp>
      <p:sp>
        <p:nvSpPr>
          <p:cNvPr id="18" name="TextBox 18"/>
          <p:cNvSpPr txBox="1"/>
          <p:nvPr/>
        </p:nvSpPr>
        <p:spPr>
          <a:xfrm>
            <a:off x="10004702" y="3669753"/>
            <a:ext cx="5641195" cy="349250"/>
          </a:xfrm>
          <a:prstGeom prst="rect">
            <a:avLst/>
          </a:prstGeom>
        </p:spPr>
        <p:txBody>
          <a:bodyPr lIns="0" tIns="0" rIns="0" bIns="0" rtlCol="0" anchor="t">
            <a:spAutoFit/>
          </a:bodyPr>
          <a:lstStyle/>
          <a:p>
            <a:pPr algn="ctr">
              <a:lnSpc>
                <a:spcPts val="2799"/>
              </a:lnSpc>
              <a:spcBef>
                <a:spcPct val="0"/>
              </a:spcBef>
            </a:pPr>
            <a:r>
              <a:rPr lang="en-US" sz="1999">
                <a:solidFill>
                  <a:srgbClr val="000000"/>
                </a:solidFill>
                <a:latin typeface="Public Sans Bold"/>
              </a:rPr>
              <a:t>What operational challenges might arise?</a:t>
            </a:r>
          </a:p>
        </p:txBody>
      </p:sp>
      <p:sp>
        <p:nvSpPr>
          <p:cNvPr id="19" name="TextBox 19"/>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20" name="TextBox 20"/>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
        <p:nvSpPr>
          <p:cNvPr id="21" name="TextBox 21"/>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13</a:t>
            </a:r>
          </a:p>
        </p:txBody>
      </p:sp>
      <p:sp>
        <p:nvSpPr>
          <p:cNvPr id="22" name="TextBox 22"/>
          <p:cNvSpPr txBox="1"/>
          <p:nvPr/>
        </p:nvSpPr>
        <p:spPr>
          <a:xfrm>
            <a:off x="1205185" y="2132768"/>
            <a:ext cx="16674194" cy="781268"/>
          </a:xfrm>
          <a:prstGeom prst="rect">
            <a:avLst/>
          </a:prstGeom>
        </p:spPr>
        <p:txBody>
          <a:bodyPr lIns="0" tIns="0" rIns="0" bIns="0" rtlCol="0" anchor="t">
            <a:spAutoFit/>
          </a:bodyPr>
          <a:lstStyle/>
          <a:p>
            <a:pPr algn="l">
              <a:lnSpc>
                <a:spcPts val="6114"/>
              </a:lnSpc>
            </a:pPr>
            <a:r>
              <a:rPr lang="en-US" sz="5095">
                <a:solidFill>
                  <a:srgbClr val="333333"/>
                </a:solidFill>
                <a:latin typeface="Noto Serif Display ExtraCondensed Ultra-Bold Italics"/>
              </a:rPr>
              <a:t>Feasibility Study - Operational Feasibility</a:t>
            </a:r>
          </a:p>
        </p:txBody>
      </p:sp>
      <p:sp>
        <p:nvSpPr>
          <p:cNvPr id="23" name="TextBox 22">
            <a:extLst>
              <a:ext uri="{FF2B5EF4-FFF2-40B4-BE49-F238E27FC236}">
                <a16:creationId xmlns:a16="http://schemas.microsoft.com/office/drawing/2014/main" id="{6A3092C6-A61E-D5EB-F339-2386A1691B97}"/>
              </a:ext>
            </a:extLst>
          </p:cNvPr>
          <p:cNvSpPr txBox="1"/>
          <p:nvPr/>
        </p:nvSpPr>
        <p:spPr>
          <a:xfrm>
            <a:off x="10004702" y="4381500"/>
            <a:ext cx="4930498" cy="2585323"/>
          </a:xfrm>
          <a:prstGeom prst="rect">
            <a:avLst/>
          </a:prstGeom>
          <a:noFill/>
        </p:spPr>
        <p:txBody>
          <a:bodyPr wrap="square" rtlCol="0">
            <a:spAutoFit/>
          </a:bodyPr>
          <a:lstStyle/>
          <a:p>
            <a:r>
              <a:rPr lang="en-GB" dirty="0"/>
              <a:t>Bad feedback</a:t>
            </a:r>
          </a:p>
          <a:p>
            <a:r>
              <a:rPr lang="en-GB" dirty="0"/>
              <a:t>Bad management</a:t>
            </a:r>
          </a:p>
          <a:p>
            <a:r>
              <a:rPr lang="en-GB" dirty="0"/>
              <a:t>Failed equipment's</a:t>
            </a:r>
          </a:p>
          <a:p>
            <a:r>
              <a:rPr lang="en-GB" dirty="0"/>
              <a:t>Stolen materials</a:t>
            </a:r>
          </a:p>
          <a:p>
            <a:r>
              <a:rPr lang="en-GB" dirty="0"/>
              <a:t>Delivery issues</a:t>
            </a:r>
          </a:p>
          <a:p>
            <a:r>
              <a:rPr lang="en-GB" dirty="0"/>
              <a:t>Team members bad attitude</a:t>
            </a:r>
          </a:p>
          <a:p>
            <a:r>
              <a:rPr lang="en-GB" dirty="0"/>
              <a:t>Scammers</a:t>
            </a:r>
          </a:p>
          <a:p>
            <a:endParaRPr lang="en-GB" dirty="0"/>
          </a:p>
          <a:p>
            <a:endParaRPr lang="en-GB" dirty="0"/>
          </a:p>
        </p:txBody>
      </p:sp>
      <p:sp>
        <p:nvSpPr>
          <p:cNvPr id="25" name="TextBox 24">
            <a:extLst>
              <a:ext uri="{FF2B5EF4-FFF2-40B4-BE49-F238E27FC236}">
                <a16:creationId xmlns:a16="http://schemas.microsoft.com/office/drawing/2014/main" id="{6813A889-0064-A5AB-CD18-4F3C0559FFA7}"/>
              </a:ext>
            </a:extLst>
          </p:cNvPr>
          <p:cNvSpPr txBox="1"/>
          <p:nvPr/>
        </p:nvSpPr>
        <p:spPr>
          <a:xfrm>
            <a:off x="2032023" y="4229100"/>
            <a:ext cx="5587977" cy="3139321"/>
          </a:xfrm>
          <a:prstGeom prst="rect">
            <a:avLst/>
          </a:prstGeom>
          <a:noFill/>
        </p:spPr>
        <p:txBody>
          <a:bodyPr wrap="square" rtlCol="0">
            <a:spAutoFit/>
          </a:bodyPr>
          <a:lstStyle/>
          <a:p>
            <a:r>
              <a:rPr lang="en-GB" dirty="0"/>
              <a:t>COO manage inventory and order processing </a:t>
            </a:r>
          </a:p>
          <a:p>
            <a:r>
              <a:rPr lang="en-GB" dirty="0"/>
              <a:t>COO manages customer support anf logistics</a:t>
            </a:r>
          </a:p>
          <a:p>
            <a:endParaRPr lang="en-GB" dirty="0"/>
          </a:p>
          <a:p>
            <a:r>
              <a:rPr lang="en-GB" dirty="0"/>
              <a:t>COO/CEO/CFO – writing proposals and reports (monthly, quarterly, half a year, annually)  </a:t>
            </a:r>
          </a:p>
          <a:p>
            <a:endParaRPr lang="en-GB" dirty="0"/>
          </a:p>
          <a:p>
            <a:r>
              <a:rPr lang="en-GB" dirty="0"/>
              <a:t>CEO seeks for grants and partnerships </a:t>
            </a:r>
          </a:p>
          <a:p>
            <a:r>
              <a:rPr lang="en-GB" dirty="0"/>
              <a:t>CEO in charge of overall production and process</a:t>
            </a:r>
          </a:p>
          <a:p>
            <a:endParaRPr lang="en-GB" dirty="0"/>
          </a:p>
          <a:p>
            <a:r>
              <a:rPr lang="en-GB" dirty="0"/>
              <a:t>CFO managing sales, revenue, income, input, output </a:t>
            </a:r>
          </a:p>
          <a:p>
            <a:r>
              <a:rPr lang="en-GB" dirty="0"/>
              <a:t>CFO managing grants and funding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Freeform 3"/>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4" name="Group 4"/>
          <p:cNvGrpSpPr/>
          <p:nvPr/>
        </p:nvGrpSpPr>
        <p:grpSpPr>
          <a:xfrm>
            <a:off x="1028700" y="8933743"/>
            <a:ext cx="3198309" cy="1087261"/>
            <a:chOff x="0" y="0"/>
            <a:chExt cx="4264412" cy="1449681"/>
          </a:xfrm>
        </p:grpSpPr>
        <p:grpSp>
          <p:nvGrpSpPr>
            <p:cNvPr id="5" name="Group 5"/>
            <p:cNvGrpSpPr/>
            <p:nvPr/>
          </p:nvGrpSpPr>
          <p:grpSpPr>
            <a:xfrm>
              <a:off x="0" y="0"/>
              <a:ext cx="1387487" cy="1449681"/>
              <a:chOff x="0" y="0"/>
              <a:chExt cx="777929" cy="812800"/>
            </a:xfrm>
          </p:grpSpPr>
          <p:sp>
            <p:nvSpPr>
              <p:cNvPr id="6" name="Freeform 6"/>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7" name="TextBox 7"/>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8" name="Group 8"/>
            <p:cNvGrpSpPr/>
            <p:nvPr/>
          </p:nvGrpSpPr>
          <p:grpSpPr>
            <a:xfrm>
              <a:off x="10407" y="78690"/>
              <a:ext cx="1361072" cy="1370991"/>
              <a:chOff x="0" y="0"/>
              <a:chExt cx="768052" cy="773650"/>
            </a:xfrm>
          </p:grpSpPr>
          <p:sp>
            <p:nvSpPr>
              <p:cNvPr id="9" name="Freeform 9"/>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0" name="TextBox 10"/>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grpSp>
        <p:nvGrpSpPr>
          <p:cNvPr id="11" name="Group 11"/>
          <p:cNvGrpSpPr/>
          <p:nvPr/>
        </p:nvGrpSpPr>
        <p:grpSpPr>
          <a:xfrm>
            <a:off x="1555425" y="3396323"/>
            <a:ext cx="7091102" cy="5156252"/>
            <a:chOff x="0" y="0"/>
            <a:chExt cx="1867615" cy="1358025"/>
          </a:xfrm>
        </p:grpSpPr>
        <p:sp>
          <p:nvSpPr>
            <p:cNvPr id="12" name="Freeform 12"/>
            <p:cNvSpPr/>
            <p:nvPr/>
          </p:nvSpPr>
          <p:spPr>
            <a:xfrm>
              <a:off x="0" y="0"/>
              <a:ext cx="1867615" cy="1358025"/>
            </a:xfrm>
            <a:custGeom>
              <a:avLst/>
              <a:gdLst/>
              <a:ahLst/>
              <a:cxnLst/>
              <a:rect l="l" t="t" r="r" b="b"/>
              <a:pathLst>
                <a:path w="1867615" h="1358025">
                  <a:moveTo>
                    <a:pt x="21836" y="0"/>
                  </a:moveTo>
                  <a:lnTo>
                    <a:pt x="1845780" y="0"/>
                  </a:lnTo>
                  <a:cubicBezTo>
                    <a:pt x="1857839" y="0"/>
                    <a:pt x="1867615" y="9776"/>
                    <a:pt x="1867615" y="21836"/>
                  </a:cubicBezTo>
                  <a:lnTo>
                    <a:pt x="1867615" y="1336190"/>
                  </a:lnTo>
                  <a:cubicBezTo>
                    <a:pt x="1867615" y="1341981"/>
                    <a:pt x="1865315" y="1347535"/>
                    <a:pt x="1861220" y="1351630"/>
                  </a:cubicBezTo>
                  <a:cubicBezTo>
                    <a:pt x="1857125" y="1355725"/>
                    <a:pt x="1851571" y="1358025"/>
                    <a:pt x="1845780" y="1358025"/>
                  </a:cubicBezTo>
                  <a:lnTo>
                    <a:pt x="21836" y="1358025"/>
                  </a:lnTo>
                  <a:cubicBezTo>
                    <a:pt x="9776" y="1358025"/>
                    <a:pt x="0" y="1348249"/>
                    <a:pt x="0" y="1336190"/>
                  </a:cubicBezTo>
                  <a:lnTo>
                    <a:pt x="0" y="21836"/>
                  </a:lnTo>
                  <a:cubicBezTo>
                    <a:pt x="0" y="9776"/>
                    <a:pt x="9776" y="0"/>
                    <a:pt x="21836" y="0"/>
                  </a:cubicBezTo>
                  <a:close/>
                </a:path>
              </a:pathLst>
            </a:custGeom>
            <a:solidFill>
              <a:srgbClr val="000000">
                <a:alpha val="0"/>
              </a:srgbClr>
            </a:solidFill>
            <a:ln w="19050" cap="sq">
              <a:solidFill>
                <a:srgbClr val="000000"/>
              </a:solidFill>
              <a:prstDash val="solid"/>
              <a:miter/>
            </a:ln>
          </p:spPr>
          <p:txBody>
            <a:bodyPr/>
            <a:lstStyle/>
            <a:p>
              <a:endParaRPr lang="en-GB"/>
            </a:p>
          </p:txBody>
        </p:sp>
        <p:sp>
          <p:nvSpPr>
            <p:cNvPr id="13" name="TextBox 13"/>
            <p:cNvSpPr txBox="1"/>
            <p:nvPr/>
          </p:nvSpPr>
          <p:spPr>
            <a:xfrm>
              <a:off x="0" y="-38100"/>
              <a:ext cx="1867615" cy="1396125"/>
            </a:xfrm>
            <a:prstGeom prst="rect">
              <a:avLst/>
            </a:prstGeom>
          </p:spPr>
          <p:txBody>
            <a:bodyPr lIns="50800" tIns="50800" rIns="50800" bIns="50800" rtlCol="0" anchor="ctr"/>
            <a:lstStyle/>
            <a:p>
              <a:pPr algn="ctr">
                <a:lnSpc>
                  <a:spcPts val="2380"/>
                </a:lnSpc>
              </a:pPr>
              <a:endParaRPr/>
            </a:p>
          </p:txBody>
        </p:sp>
      </p:grpSp>
      <p:sp>
        <p:nvSpPr>
          <p:cNvPr id="14" name="TextBox 14"/>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5" name="TextBox 15"/>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
        <p:nvSpPr>
          <p:cNvPr id="16" name="TextBox 16"/>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14</a:t>
            </a:r>
          </a:p>
        </p:txBody>
      </p:sp>
      <p:sp>
        <p:nvSpPr>
          <p:cNvPr id="17" name="TextBox 17"/>
          <p:cNvSpPr txBox="1"/>
          <p:nvPr/>
        </p:nvSpPr>
        <p:spPr>
          <a:xfrm>
            <a:off x="1205185" y="2132768"/>
            <a:ext cx="16674194" cy="781268"/>
          </a:xfrm>
          <a:prstGeom prst="rect">
            <a:avLst/>
          </a:prstGeom>
        </p:spPr>
        <p:txBody>
          <a:bodyPr lIns="0" tIns="0" rIns="0" bIns="0" rtlCol="0" anchor="t">
            <a:spAutoFit/>
          </a:bodyPr>
          <a:lstStyle/>
          <a:p>
            <a:pPr algn="l">
              <a:lnSpc>
                <a:spcPts val="6114"/>
              </a:lnSpc>
            </a:pPr>
            <a:r>
              <a:rPr lang="en-US" sz="5095">
                <a:solidFill>
                  <a:srgbClr val="333333"/>
                </a:solidFill>
                <a:latin typeface="Noto Serif Display ExtraCondensed Ultra-Bold Italics"/>
              </a:rPr>
              <a:t>Feasibility Study - Scheduling Feasibility</a:t>
            </a:r>
          </a:p>
        </p:txBody>
      </p:sp>
      <p:grpSp>
        <p:nvGrpSpPr>
          <p:cNvPr id="18" name="Group 18"/>
          <p:cNvGrpSpPr/>
          <p:nvPr/>
        </p:nvGrpSpPr>
        <p:grpSpPr>
          <a:xfrm>
            <a:off x="9279749" y="3396323"/>
            <a:ext cx="7091102" cy="5156252"/>
            <a:chOff x="0" y="0"/>
            <a:chExt cx="1867615" cy="1358025"/>
          </a:xfrm>
        </p:grpSpPr>
        <p:sp>
          <p:nvSpPr>
            <p:cNvPr id="19" name="Freeform 19"/>
            <p:cNvSpPr/>
            <p:nvPr/>
          </p:nvSpPr>
          <p:spPr>
            <a:xfrm>
              <a:off x="0" y="0"/>
              <a:ext cx="1867615" cy="1358025"/>
            </a:xfrm>
            <a:custGeom>
              <a:avLst/>
              <a:gdLst/>
              <a:ahLst/>
              <a:cxnLst/>
              <a:rect l="l" t="t" r="r" b="b"/>
              <a:pathLst>
                <a:path w="1867615" h="1358025">
                  <a:moveTo>
                    <a:pt x="21836" y="0"/>
                  </a:moveTo>
                  <a:lnTo>
                    <a:pt x="1845780" y="0"/>
                  </a:lnTo>
                  <a:cubicBezTo>
                    <a:pt x="1857839" y="0"/>
                    <a:pt x="1867615" y="9776"/>
                    <a:pt x="1867615" y="21836"/>
                  </a:cubicBezTo>
                  <a:lnTo>
                    <a:pt x="1867615" y="1336190"/>
                  </a:lnTo>
                  <a:cubicBezTo>
                    <a:pt x="1867615" y="1341981"/>
                    <a:pt x="1865315" y="1347535"/>
                    <a:pt x="1861220" y="1351630"/>
                  </a:cubicBezTo>
                  <a:cubicBezTo>
                    <a:pt x="1857125" y="1355725"/>
                    <a:pt x="1851571" y="1358025"/>
                    <a:pt x="1845780" y="1358025"/>
                  </a:cubicBezTo>
                  <a:lnTo>
                    <a:pt x="21836" y="1358025"/>
                  </a:lnTo>
                  <a:cubicBezTo>
                    <a:pt x="9776" y="1358025"/>
                    <a:pt x="0" y="1348249"/>
                    <a:pt x="0" y="1336190"/>
                  </a:cubicBezTo>
                  <a:lnTo>
                    <a:pt x="0" y="21836"/>
                  </a:lnTo>
                  <a:cubicBezTo>
                    <a:pt x="0" y="9776"/>
                    <a:pt x="9776" y="0"/>
                    <a:pt x="21836" y="0"/>
                  </a:cubicBezTo>
                  <a:close/>
                </a:path>
              </a:pathLst>
            </a:custGeom>
            <a:solidFill>
              <a:srgbClr val="000000">
                <a:alpha val="0"/>
              </a:srgbClr>
            </a:solidFill>
            <a:ln w="19050" cap="sq">
              <a:solidFill>
                <a:srgbClr val="000000"/>
              </a:solidFill>
              <a:prstDash val="solid"/>
              <a:miter/>
            </a:ln>
          </p:spPr>
          <p:txBody>
            <a:bodyPr/>
            <a:lstStyle/>
            <a:p>
              <a:endParaRPr lang="en-GB"/>
            </a:p>
          </p:txBody>
        </p:sp>
        <p:sp>
          <p:nvSpPr>
            <p:cNvPr id="20" name="TextBox 20"/>
            <p:cNvSpPr txBox="1"/>
            <p:nvPr/>
          </p:nvSpPr>
          <p:spPr>
            <a:xfrm>
              <a:off x="0" y="-38100"/>
              <a:ext cx="1867615" cy="1396125"/>
            </a:xfrm>
            <a:prstGeom prst="rect">
              <a:avLst/>
            </a:prstGeom>
          </p:spPr>
          <p:txBody>
            <a:bodyPr lIns="50800" tIns="50800" rIns="50800" bIns="50800" rtlCol="0" anchor="ctr"/>
            <a:lstStyle/>
            <a:p>
              <a:pPr algn="ctr">
                <a:lnSpc>
                  <a:spcPts val="2380"/>
                </a:lnSpc>
              </a:pPr>
              <a:endParaRPr/>
            </a:p>
          </p:txBody>
        </p:sp>
      </p:grpSp>
      <p:sp>
        <p:nvSpPr>
          <p:cNvPr id="21" name="TextBox 21"/>
          <p:cNvSpPr txBox="1"/>
          <p:nvPr/>
        </p:nvSpPr>
        <p:spPr>
          <a:xfrm>
            <a:off x="2032023" y="3628411"/>
            <a:ext cx="6137905" cy="349250"/>
          </a:xfrm>
          <a:prstGeom prst="rect">
            <a:avLst/>
          </a:prstGeom>
        </p:spPr>
        <p:txBody>
          <a:bodyPr lIns="0" tIns="0" rIns="0" bIns="0" rtlCol="0" anchor="t">
            <a:spAutoFit/>
          </a:bodyPr>
          <a:lstStyle/>
          <a:p>
            <a:pPr marL="0" lvl="0" indent="0" algn="ctr">
              <a:lnSpc>
                <a:spcPts val="2799"/>
              </a:lnSpc>
              <a:spcBef>
                <a:spcPct val="0"/>
              </a:spcBef>
            </a:pPr>
            <a:r>
              <a:rPr lang="en-US" sz="1999">
                <a:solidFill>
                  <a:srgbClr val="000000"/>
                </a:solidFill>
                <a:latin typeface="Public Sans Bold"/>
              </a:rPr>
              <a:t>What is the timeline for implementation?</a:t>
            </a:r>
          </a:p>
        </p:txBody>
      </p:sp>
      <p:sp>
        <p:nvSpPr>
          <p:cNvPr id="22" name="TextBox 22"/>
          <p:cNvSpPr txBox="1"/>
          <p:nvPr/>
        </p:nvSpPr>
        <p:spPr>
          <a:xfrm>
            <a:off x="10004702" y="3669753"/>
            <a:ext cx="5641195" cy="349250"/>
          </a:xfrm>
          <a:prstGeom prst="rect">
            <a:avLst/>
          </a:prstGeom>
        </p:spPr>
        <p:txBody>
          <a:bodyPr lIns="0" tIns="0" rIns="0" bIns="0" rtlCol="0" anchor="t">
            <a:spAutoFit/>
          </a:bodyPr>
          <a:lstStyle/>
          <a:p>
            <a:pPr algn="ctr">
              <a:lnSpc>
                <a:spcPts val="2799"/>
              </a:lnSpc>
              <a:spcBef>
                <a:spcPct val="0"/>
              </a:spcBef>
            </a:pPr>
            <a:r>
              <a:rPr lang="en-US" sz="1999">
                <a:solidFill>
                  <a:srgbClr val="000000"/>
                </a:solidFill>
                <a:latin typeface="Public Sans Bold"/>
              </a:rPr>
              <a:t>What are the critical milestones?</a:t>
            </a:r>
          </a:p>
        </p:txBody>
      </p:sp>
      <p:sp>
        <p:nvSpPr>
          <p:cNvPr id="23" name="TextBox 22">
            <a:extLst>
              <a:ext uri="{FF2B5EF4-FFF2-40B4-BE49-F238E27FC236}">
                <a16:creationId xmlns:a16="http://schemas.microsoft.com/office/drawing/2014/main" id="{C3B85DEC-099C-55E2-E96A-9A8E277C1BF2}"/>
              </a:ext>
            </a:extLst>
          </p:cNvPr>
          <p:cNvSpPr txBox="1"/>
          <p:nvPr/>
        </p:nvSpPr>
        <p:spPr>
          <a:xfrm>
            <a:off x="2069316" y="4305300"/>
            <a:ext cx="5855484" cy="646331"/>
          </a:xfrm>
          <a:prstGeom prst="rect">
            <a:avLst/>
          </a:prstGeom>
          <a:noFill/>
        </p:spPr>
        <p:txBody>
          <a:bodyPr wrap="square" rtlCol="0">
            <a:spAutoFit/>
          </a:bodyPr>
          <a:lstStyle/>
          <a:p>
            <a:r>
              <a:rPr lang="en-GB" dirty="0"/>
              <a:t>Website  -  3 months </a:t>
            </a:r>
          </a:p>
          <a:p>
            <a:r>
              <a:rPr lang="en-GB" dirty="0"/>
              <a:t>Marketing campaign – 4 months </a:t>
            </a:r>
          </a:p>
        </p:txBody>
      </p:sp>
      <p:sp>
        <p:nvSpPr>
          <p:cNvPr id="24" name="TextBox 23">
            <a:extLst>
              <a:ext uri="{FF2B5EF4-FFF2-40B4-BE49-F238E27FC236}">
                <a16:creationId xmlns:a16="http://schemas.microsoft.com/office/drawing/2014/main" id="{FD179BFE-4B64-E178-D6B8-0A21C5541EDB}"/>
              </a:ext>
            </a:extLst>
          </p:cNvPr>
          <p:cNvSpPr txBox="1"/>
          <p:nvPr/>
        </p:nvSpPr>
        <p:spPr>
          <a:xfrm>
            <a:off x="10004702" y="4209749"/>
            <a:ext cx="5641195" cy="369332"/>
          </a:xfrm>
          <a:prstGeom prst="rect">
            <a:avLst/>
          </a:prstGeom>
          <a:noFill/>
        </p:spPr>
        <p:txBody>
          <a:bodyPr wrap="square" rtlCol="0">
            <a:spAutoFit/>
          </a:bodyPr>
          <a:lstStyle/>
          <a:p>
            <a:r>
              <a:rPr lang="en-GB" dirty="0"/>
              <a:t>Completed timeline objectives</a:t>
            </a:r>
          </a:p>
        </p:txBody>
      </p:sp>
      <p:cxnSp>
        <p:nvCxnSpPr>
          <p:cNvPr id="26" name="Straight Arrow Connector 25">
            <a:extLst>
              <a:ext uri="{FF2B5EF4-FFF2-40B4-BE49-F238E27FC236}">
                <a16:creationId xmlns:a16="http://schemas.microsoft.com/office/drawing/2014/main" id="{44171A08-A1A0-71EA-7E55-5BF715D0F91F}"/>
              </a:ext>
            </a:extLst>
          </p:cNvPr>
          <p:cNvCxnSpPr/>
          <p:nvPr/>
        </p:nvCxnSpPr>
        <p:spPr>
          <a:xfrm flipH="1">
            <a:off x="7620000" y="5753100"/>
            <a:ext cx="238470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Freeform 3"/>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4" name="Group 4"/>
          <p:cNvGrpSpPr/>
          <p:nvPr/>
        </p:nvGrpSpPr>
        <p:grpSpPr>
          <a:xfrm>
            <a:off x="1028700" y="8933743"/>
            <a:ext cx="3198309" cy="1087261"/>
            <a:chOff x="0" y="0"/>
            <a:chExt cx="4264412" cy="1449681"/>
          </a:xfrm>
        </p:grpSpPr>
        <p:grpSp>
          <p:nvGrpSpPr>
            <p:cNvPr id="5" name="Group 5"/>
            <p:cNvGrpSpPr/>
            <p:nvPr/>
          </p:nvGrpSpPr>
          <p:grpSpPr>
            <a:xfrm>
              <a:off x="0" y="0"/>
              <a:ext cx="1387487" cy="1449681"/>
              <a:chOff x="0" y="0"/>
              <a:chExt cx="777929" cy="812800"/>
            </a:xfrm>
          </p:grpSpPr>
          <p:sp>
            <p:nvSpPr>
              <p:cNvPr id="6" name="Freeform 6"/>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7" name="TextBox 7"/>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8" name="Group 8"/>
            <p:cNvGrpSpPr/>
            <p:nvPr/>
          </p:nvGrpSpPr>
          <p:grpSpPr>
            <a:xfrm>
              <a:off x="10407" y="78690"/>
              <a:ext cx="1361072" cy="1370991"/>
              <a:chOff x="0" y="0"/>
              <a:chExt cx="768052" cy="773650"/>
            </a:xfrm>
          </p:grpSpPr>
          <p:sp>
            <p:nvSpPr>
              <p:cNvPr id="9" name="Freeform 9"/>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0" name="TextBox 10"/>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grpSp>
        <p:nvGrpSpPr>
          <p:cNvPr id="11" name="Group 11"/>
          <p:cNvGrpSpPr/>
          <p:nvPr/>
        </p:nvGrpSpPr>
        <p:grpSpPr>
          <a:xfrm>
            <a:off x="1904024" y="3444096"/>
            <a:ext cx="14479951" cy="5156252"/>
            <a:chOff x="0" y="0"/>
            <a:chExt cx="3813650" cy="1358025"/>
          </a:xfrm>
        </p:grpSpPr>
        <p:sp>
          <p:nvSpPr>
            <p:cNvPr id="12" name="Freeform 12"/>
            <p:cNvSpPr/>
            <p:nvPr/>
          </p:nvSpPr>
          <p:spPr>
            <a:xfrm>
              <a:off x="0" y="0"/>
              <a:ext cx="3813650" cy="1358025"/>
            </a:xfrm>
            <a:custGeom>
              <a:avLst/>
              <a:gdLst/>
              <a:ahLst/>
              <a:cxnLst/>
              <a:rect l="l" t="t" r="r" b="b"/>
              <a:pathLst>
                <a:path w="3813650" h="1358025">
                  <a:moveTo>
                    <a:pt x="10693" y="0"/>
                  </a:moveTo>
                  <a:lnTo>
                    <a:pt x="3802957" y="0"/>
                  </a:lnTo>
                  <a:cubicBezTo>
                    <a:pt x="3808862" y="0"/>
                    <a:pt x="3813650" y="4788"/>
                    <a:pt x="3813650" y="10693"/>
                  </a:cubicBezTo>
                  <a:lnTo>
                    <a:pt x="3813650" y="1347332"/>
                  </a:lnTo>
                  <a:cubicBezTo>
                    <a:pt x="3813650" y="1350168"/>
                    <a:pt x="3812523" y="1352888"/>
                    <a:pt x="3810518" y="1354893"/>
                  </a:cubicBezTo>
                  <a:cubicBezTo>
                    <a:pt x="3808512" y="1356899"/>
                    <a:pt x="3805793" y="1358025"/>
                    <a:pt x="3802957" y="1358025"/>
                  </a:cubicBezTo>
                  <a:lnTo>
                    <a:pt x="10693" y="1358025"/>
                  </a:lnTo>
                  <a:cubicBezTo>
                    <a:pt x="7857" y="1358025"/>
                    <a:pt x="5137" y="1356899"/>
                    <a:pt x="3132" y="1354893"/>
                  </a:cubicBezTo>
                  <a:cubicBezTo>
                    <a:pt x="1127" y="1352888"/>
                    <a:pt x="0" y="1350168"/>
                    <a:pt x="0" y="1347332"/>
                  </a:cubicBezTo>
                  <a:lnTo>
                    <a:pt x="0" y="10693"/>
                  </a:lnTo>
                  <a:cubicBezTo>
                    <a:pt x="0" y="7857"/>
                    <a:pt x="1127" y="5137"/>
                    <a:pt x="3132" y="3132"/>
                  </a:cubicBezTo>
                  <a:cubicBezTo>
                    <a:pt x="5137" y="1127"/>
                    <a:pt x="7857" y="0"/>
                    <a:pt x="10693" y="0"/>
                  </a:cubicBezTo>
                  <a:close/>
                </a:path>
              </a:pathLst>
            </a:custGeom>
            <a:solidFill>
              <a:srgbClr val="000000">
                <a:alpha val="0"/>
              </a:srgbClr>
            </a:solidFill>
            <a:ln w="19050" cap="sq">
              <a:solidFill>
                <a:srgbClr val="000000"/>
              </a:solidFill>
              <a:prstDash val="solid"/>
              <a:miter/>
            </a:ln>
          </p:spPr>
          <p:txBody>
            <a:bodyPr/>
            <a:lstStyle/>
            <a:p>
              <a:endParaRPr lang="en-GB"/>
            </a:p>
          </p:txBody>
        </p:sp>
        <p:sp>
          <p:nvSpPr>
            <p:cNvPr id="13" name="TextBox 13"/>
            <p:cNvSpPr txBox="1"/>
            <p:nvPr/>
          </p:nvSpPr>
          <p:spPr>
            <a:xfrm>
              <a:off x="0" y="-38100"/>
              <a:ext cx="3813650" cy="1396125"/>
            </a:xfrm>
            <a:prstGeom prst="rect">
              <a:avLst/>
            </a:prstGeom>
          </p:spPr>
          <p:txBody>
            <a:bodyPr lIns="50800" tIns="50800" rIns="50800" bIns="50800" rtlCol="0" anchor="ctr"/>
            <a:lstStyle/>
            <a:p>
              <a:pPr algn="ctr">
                <a:lnSpc>
                  <a:spcPts val="2380"/>
                </a:lnSpc>
              </a:pPr>
              <a:endParaRPr/>
            </a:p>
          </p:txBody>
        </p:sp>
      </p:grpSp>
      <p:sp>
        <p:nvSpPr>
          <p:cNvPr id="14" name="TextBox 14"/>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5" name="TextBox 15"/>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
        <p:nvSpPr>
          <p:cNvPr id="16" name="TextBox 16"/>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15</a:t>
            </a:r>
          </a:p>
        </p:txBody>
      </p:sp>
      <p:sp>
        <p:nvSpPr>
          <p:cNvPr id="17" name="TextBox 17"/>
          <p:cNvSpPr txBox="1"/>
          <p:nvPr/>
        </p:nvSpPr>
        <p:spPr>
          <a:xfrm>
            <a:off x="1205185" y="2132768"/>
            <a:ext cx="16674194" cy="781268"/>
          </a:xfrm>
          <a:prstGeom prst="rect">
            <a:avLst/>
          </a:prstGeom>
        </p:spPr>
        <p:txBody>
          <a:bodyPr lIns="0" tIns="0" rIns="0" bIns="0" rtlCol="0" anchor="t">
            <a:spAutoFit/>
          </a:bodyPr>
          <a:lstStyle/>
          <a:p>
            <a:pPr algn="l">
              <a:lnSpc>
                <a:spcPts val="6114"/>
              </a:lnSpc>
            </a:pPr>
            <a:r>
              <a:rPr lang="en-US" sz="5095">
                <a:solidFill>
                  <a:srgbClr val="333333"/>
                </a:solidFill>
                <a:latin typeface="Noto Serif Display ExtraCondensed Ultra-Bold Italics"/>
              </a:rPr>
              <a:t>Evaluate Scalability - Capacity Handling</a:t>
            </a:r>
          </a:p>
        </p:txBody>
      </p:sp>
      <p:sp>
        <p:nvSpPr>
          <p:cNvPr id="18" name="TextBox 18"/>
          <p:cNvSpPr txBox="1"/>
          <p:nvPr/>
        </p:nvSpPr>
        <p:spPr>
          <a:xfrm>
            <a:off x="2877233" y="3676184"/>
            <a:ext cx="12533534" cy="349250"/>
          </a:xfrm>
          <a:prstGeom prst="rect">
            <a:avLst/>
          </a:prstGeom>
        </p:spPr>
        <p:txBody>
          <a:bodyPr lIns="0" tIns="0" rIns="0" bIns="0" rtlCol="0" anchor="t">
            <a:spAutoFit/>
          </a:bodyPr>
          <a:lstStyle/>
          <a:p>
            <a:pPr marL="0" lvl="0" indent="0" algn="ctr">
              <a:lnSpc>
                <a:spcPts val="2799"/>
              </a:lnSpc>
              <a:spcBef>
                <a:spcPct val="0"/>
              </a:spcBef>
            </a:pPr>
            <a:r>
              <a:rPr lang="en-US" sz="1999" dirty="0">
                <a:solidFill>
                  <a:srgbClr val="000000"/>
                </a:solidFill>
                <a:latin typeface="Public Sans Bold"/>
              </a:rPr>
              <a:t>How can production or service delivery be increased?</a:t>
            </a:r>
          </a:p>
        </p:txBody>
      </p:sp>
      <p:sp>
        <p:nvSpPr>
          <p:cNvPr id="19" name="TextBox 18">
            <a:extLst>
              <a:ext uri="{FF2B5EF4-FFF2-40B4-BE49-F238E27FC236}">
                <a16:creationId xmlns:a16="http://schemas.microsoft.com/office/drawing/2014/main" id="{AEED5D74-525A-F2F1-E880-24E73DD1EE82}"/>
              </a:ext>
            </a:extLst>
          </p:cNvPr>
          <p:cNvSpPr txBox="1"/>
          <p:nvPr/>
        </p:nvSpPr>
        <p:spPr>
          <a:xfrm>
            <a:off x="2743200" y="4305300"/>
            <a:ext cx="12801600" cy="1477328"/>
          </a:xfrm>
          <a:prstGeom prst="rect">
            <a:avLst/>
          </a:prstGeom>
          <a:noFill/>
        </p:spPr>
        <p:txBody>
          <a:bodyPr wrap="square" rtlCol="0">
            <a:spAutoFit/>
          </a:bodyPr>
          <a:lstStyle/>
          <a:p>
            <a:r>
              <a:rPr lang="en-GB" dirty="0"/>
              <a:t>Outsource delivery to dispatch riders </a:t>
            </a:r>
          </a:p>
          <a:p>
            <a:r>
              <a:rPr lang="en-GB" dirty="0"/>
              <a:t>Outsource installation team</a:t>
            </a:r>
          </a:p>
          <a:p>
            <a:r>
              <a:rPr lang="en-GB" dirty="0"/>
              <a:t>Improve website </a:t>
            </a:r>
          </a:p>
          <a:p>
            <a:r>
              <a:rPr lang="en-GB" dirty="0"/>
              <a:t>Give promos to returning customers </a:t>
            </a:r>
          </a:p>
          <a:p>
            <a:r>
              <a:rPr lang="en-GB" dirty="0"/>
              <a:t>Improve marketing strategy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Freeform 3"/>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4" name="Group 4"/>
          <p:cNvGrpSpPr/>
          <p:nvPr/>
        </p:nvGrpSpPr>
        <p:grpSpPr>
          <a:xfrm>
            <a:off x="1028700" y="8933743"/>
            <a:ext cx="3198309" cy="1087261"/>
            <a:chOff x="0" y="0"/>
            <a:chExt cx="4264412" cy="1449681"/>
          </a:xfrm>
        </p:grpSpPr>
        <p:grpSp>
          <p:nvGrpSpPr>
            <p:cNvPr id="5" name="Group 5"/>
            <p:cNvGrpSpPr/>
            <p:nvPr/>
          </p:nvGrpSpPr>
          <p:grpSpPr>
            <a:xfrm>
              <a:off x="0" y="0"/>
              <a:ext cx="1387487" cy="1449681"/>
              <a:chOff x="0" y="0"/>
              <a:chExt cx="777929" cy="812800"/>
            </a:xfrm>
          </p:grpSpPr>
          <p:sp>
            <p:nvSpPr>
              <p:cNvPr id="6" name="Freeform 6"/>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7" name="TextBox 7"/>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8" name="Group 8"/>
            <p:cNvGrpSpPr/>
            <p:nvPr/>
          </p:nvGrpSpPr>
          <p:grpSpPr>
            <a:xfrm>
              <a:off x="10407" y="78690"/>
              <a:ext cx="1361072" cy="1370991"/>
              <a:chOff x="0" y="0"/>
              <a:chExt cx="768052" cy="773650"/>
            </a:xfrm>
          </p:grpSpPr>
          <p:sp>
            <p:nvSpPr>
              <p:cNvPr id="9" name="Freeform 9"/>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0" name="TextBox 10"/>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grpSp>
        <p:nvGrpSpPr>
          <p:cNvPr id="11" name="Group 11"/>
          <p:cNvGrpSpPr/>
          <p:nvPr/>
        </p:nvGrpSpPr>
        <p:grpSpPr>
          <a:xfrm>
            <a:off x="1904024" y="3444096"/>
            <a:ext cx="14479951" cy="5156252"/>
            <a:chOff x="0" y="0"/>
            <a:chExt cx="3813650" cy="1358025"/>
          </a:xfrm>
        </p:grpSpPr>
        <p:sp>
          <p:nvSpPr>
            <p:cNvPr id="12" name="Freeform 12"/>
            <p:cNvSpPr/>
            <p:nvPr/>
          </p:nvSpPr>
          <p:spPr>
            <a:xfrm>
              <a:off x="0" y="0"/>
              <a:ext cx="3813650" cy="1358025"/>
            </a:xfrm>
            <a:custGeom>
              <a:avLst/>
              <a:gdLst/>
              <a:ahLst/>
              <a:cxnLst/>
              <a:rect l="l" t="t" r="r" b="b"/>
              <a:pathLst>
                <a:path w="3813650" h="1358025">
                  <a:moveTo>
                    <a:pt x="10693" y="0"/>
                  </a:moveTo>
                  <a:lnTo>
                    <a:pt x="3802957" y="0"/>
                  </a:lnTo>
                  <a:cubicBezTo>
                    <a:pt x="3808862" y="0"/>
                    <a:pt x="3813650" y="4788"/>
                    <a:pt x="3813650" y="10693"/>
                  </a:cubicBezTo>
                  <a:lnTo>
                    <a:pt x="3813650" y="1347332"/>
                  </a:lnTo>
                  <a:cubicBezTo>
                    <a:pt x="3813650" y="1350168"/>
                    <a:pt x="3812523" y="1352888"/>
                    <a:pt x="3810518" y="1354893"/>
                  </a:cubicBezTo>
                  <a:cubicBezTo>
                    <a:pt x="3808512" y="1356899"/>
                    <a:pt x="3805793" y="1358025"/>
                    <a:pt x="3802957" y="1358025"/>
                  </a:cubicBezTo>
                  <a:lnTo>
                    <a:pt x="10693" y="1358025"/>
                  </a:lnTo>
                  <a:cubicBezTo>
                    <a:pt x="7857" y="1358025"/>
                    <a:pt x="5137" y="1356899"/>
                    <a:pt x="3132" y="1354893"/>
                  </a:cubicBezTo>
                  <a:cubicBezTo>
                    <a:pt x="1127" y="1352888"/>
                    <a:pt x="0" y="1350168"/>
                    <a:pt x="0" y="1347332"/>
                  </a:cubicBezTo>
                  <a:lnTo>
                    <a:pt x="0" y="10693"/>
                  </a:lnTo>
                  <a:cubicBezTo>
                    <a:pt x="0" y="7857"/>
                    <a:pt x="1127" y="5137"/>
                    <a:pt x="3132" y="3132"/>
                  </a:cubicBezTo>
                  <a:cubicBezTo>
                    <a:pt x="5137" y="1127"/>
                    <a:pt x="7857" y="0"/>
                    <a:pt x="10693" y="0"/>
                  </a:cubicBezTo>
                  <a:close/>
                </a:path>
              </a:pathLst>
            </a:custGeom>
            <a:solidFill>
              <a:srgbClr val="000000">
                <a:alpha val="0"/>
              </a:srgbClr>
            </a:solidFill>
            <a:ln w="19050" cap="sq">
              <a:solidFill>
                <a:srgbClr val="000000"/>
              </a:solidFill>
              <a:prstDash val="solid"/>
              <a:miter/>
            </a:ln>
          </p:spPr>
          <p:txBody>
            <a:bodyPr/>
            <a:lstStyle/>
            <a:p>
              <a:endParaRPr lang="en-GB"/>
            </a:p>
          </p:txBody>
        </p:sp>
        <p:sp>
          <p:nvSpPr>
            <p:cNvPr id="13" name="TextBox 13"/>
            <p:cNvSpPr txBox="1"/>
            <p:nvPr/>
          </p:nvSpPr>
          <p:spPr>
            <a:xfrm>
              <a:off x="0" y="-38100"/>
              <a:ext cx="3813650" cy="1396125"/>
            </a:xfrm>
            <a:prstGeom prst="rect">
              <a:avLst/>
            </a:prstGeom>
          </p:spPr>
          <p:txBody>
            <a:bodyPr lIns="50800" tIns="50800" rIns="50800" bIns="50800" rtlCol="0" anchor="ctr"/>
            <a:lstStyle/>
            <a:p>
              <a:pPr algn="ctr">
                <a:lnSpc>
                  <a:spcPts val="2380"/>
                </a:lnSpc>
              </a:pPr>
              <a:endParaRPr/>
            </a:p>
          </p:txBody>
        </p:sp>
      </p:grpSp>
      <p:sp>
        <p:nvSpPr>
          <p:cNvPr id="14" name="TextBox 14"/>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5" name="TextBox 15"/>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
        <p:nvSpPr>
          <p:cNvPr id="16" name="TextBox 16"/>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16</a:t>
            </a:r>
          </a:p>
        </p:txBody>
      </p:sp>
      <p:sp>
        <p:nvSpPr>
          <p:cNvPr id="17" name="TextBox 17"/>
          <p:cNvSpPr txBox="1"/>
          <p:nvPr/>
        </p:nvSpPr>
        <p:spPr>
          <a:xfrm>
            <a:off x="1205185" y="2132768"/>
            <a:ext cx="16674194" cy="781268"/>
          </a:xfrm>
          <a:prstGeom prst="rect">
            <a:avLst/>
          </a:prstGeom>
        </p:spPr>
        <p:txBody>
          <a:bodyPr lIns="0" tIns="0" rIns="0" bIns="0" rtlCol="0" anchor="t">
            <a:spAutoFit/>
          </a:bodyPr>
          <a:lstStyle/>
          <a:p>
            <a:pPr algn="l">
              <a:lnSpc>
                <a:spcPts val="6114"/>
              </a:lnSpc>
            </a:pPr>
            <a:r>
              <a:rPr lang="en-US" sz="5095">
                <a:solidFill>
                  <a:srgbClr val="333333"/>
                </a:solidFill>
                <a:latin typeface="Noto Serif Display ExtraCondensed Ultra-Bold Italics"/>
              </a:rPr>
              <a:t>Evaluate Scalability - Resource Management</a:t>
            </a:r>
          </a:p>
        </p:txBody>
      </p:sp>
      <p:sp>
        <p:nvSpPr>
          <p:cNvPr id="18" name="TextBox 18"/>
          <p:cNvSpPr txBox="1"/>
          <p:nvPr/>
        </p:nvSpPr>
        <p:spPr>
          <a:xfrm>
            <a:off x="2877233" y="3676184"/>
            <a:ext cx="12533534" cy="349250"/>
          </a:xfrm>
          <a:prstGeom prst="rect">
            <a:avLst/>
          </a:prstGeom>
        </p:spPr>
        <p:txBody>
          <a:bodyPr lIns="0" tIns="0" rIns="0" bIns="0" rtlCol="0" anchor="t">
            <a:spAutoFit/>
          </a:bodyPr>
          <a:lstStyle/>
          <a:p>
            <a:pPr marL="0" lvl="0" indent="0" algn="ctr">
              <a:lnSpc>
                <a:spcPts val="2799"/>
              </a:lnSpc>
              <a:spcBef>
                <a:spcPct val="0"/>
              </a:spcBef>
            </a:pPr>
            <a:r>
              <a:rPr lang="en-US" sz="1999" dirty="0">
                <a:solidFill>
                  <a:srgbClr val="000000"/>
                </a:solidFill>
                <a:latin typeface="Public Sans Bold"/>
              </a:rPr>
              <a:t>How can resources be efficiently used?</a:t>
            </a:r>
          </a:p>
        </p:txBody>
      </p:sp>
      <p:sp>
        <p:nvSpPr>
          <p:cNvPr id="19" name="TextBox 18">
            <a:extLst>
              <a:ext uri="{FF2B5EF4-FFF2-40B4-BE49-F238E27FC236}">
                <a16:creationId xmlns:a16="http://schemas.microsoft.com/office/drawing/2014/main" id="{FBE545BA-08D3-C8CF-D689-CADDAD26C34D}"/>
              </a:ext>
            </a:extLst>
          </p:cNvPr>
          <p:cNvSpPr txBox="1"/>
          <p:nvPr/>
        </p:nvSpPr>
        <p:spPr>
          <a:xfrm>
            <a:off x="2743200" y="4381500"/>
            <a:ext cx="12344400" cy="1477328"/>
          </a:xfrm>
          <a:prstGeom prst="rect">
            <a:avLst/>
          </a:prstGeom>
          <a:noFill/>
        </p:spPr>
        <p:txBody>
          <a:bodyPr wrap="square" rtlCol="0">
            <a:spAutoFit/>
          </a:bodyPr>
          <a:lstStyle/>
          <a:p>
            <a:r>
              <a:rPr lang="en-GB" dirty="0"/>
              <a:t>Automation for order processing and inventory management </a:t>
            </a:r>
          </a:p>
          <a:p>
            <a:r>
              <a:rPr lang="en-GB" dirty="0"/>
              <a:t>Implement customer relationship management system </a:t>
            </a:r>
          </a:p>
          <a:p>
            <a:r>
              <a:rPr lang="en-GB" dirty="0"/>
              <a:t>Regular inventory and customer feedback </a:t>
            </a:r>
          </a:p>
          <a:p>
            <a:endParaRPr lang="en-GB" dirty="0"/>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Freeform 3"/>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4" name="Group 4"/>
          <p:cNvGrpSpPr/>
          <p:nvPr/>
        </p:nvGrpSpPr>
        <p:grpSpPr>
          <a:xfrm>
            <a:off x="1028700" y="8933743"/>
            <a:ext cx="3198309" cy="1087261"/>
            <a:chOff x="0" y="0"/>
            <a:chExt cx="4264412" cy="1449681"/>
          </a:xfrm>
        </p:grpSpPr>
        <p:grpSp>
          <p:nvGrpSpPr>
            <p:cNvPr id="5" name="Group 5"/>
            <p:cNvGrpSpPr/>
            <p:nvPr/>
          </p:nvGrpSpPr>
          <p:grpSpPr>
            <a:xfrm>
              <a:off x="0" y="0"/>
              <a:ext cx="1387487" cy="1449681"/>
              <a:chOff x="0" y="0"/>
              <a:chExt cx="777929" cy="812800"/>
            </a:xfrm>
          </p:grpSpPr>
          <p:sp>
            <p:nvSpPr>
              <p:cNvPr id="6" name="Freeform 6"/>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7" name="TextBox 7"/>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8" name="Group 8"/>
            <p:cNvGrpSpPr/>
            <p:nvPr/>
          </p:nvGrpSpPr>
          <p:grpSpPr>
            <a:xfrm>
              <a:off x="10407" y="78690"/>
              <a:ext cx="1361072" cy="1370991"/>
              <a:chOff x="0" y="0"/>
              <a:chExt cx="768052" cy="773650"/>
            </a:xfrm>
          </p:grpSpPr>
          <p:sp>
            <p:nvSpPr>
              <p:cNvPr id="9" name="Freeform 9"/>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0" name="TextBox 10"/>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grpSp>
        <p:nvGrpSpPr>
          <p:cNvPr id="11" name="Group 11"/>
          <p:cNvGrpSpPr/>
          <p:nvPr/>
        </p:nvGrpSpPr>
        <p:grpSpPr>
          <a:xfrm>
            <a:off x="1904024" y="3444096"/>
            <a:ext cx="14479951" cy="5156252"/>
            <a:chOff x="0" y="0"/>
            <a:chExt cx="3813650" cy="1358025"/>
          </a:xfrm>
        </p:grpSpPr>
        <p:sp>
          <p:nvSpPr>
            <p:cNvPr id="12" name="Freeform 12"/>
            <p:cNvSpPr/>
            <p:nvPr/>
          </p:nvSpPr>
          <p:spPr>
            <a:xfrm>
              <a:off x="0" y="0"/>
              <a:ext cx="3813650" cy="1358025"/>
            </a:xfrm>
            <a:custGeom>
              <a:avLst/>
              <a:gdLst/>
              <a:ahLst/>
              <a:cxnLst/>
              <a:rect l="l" t="t" r="r" b="b"/>
              <a:pathLst>
                <a:path w="3813650" h="1358025">
                  <a:moveTo>
                    <a:pt x="10693" y="0"/>
                  </a:moveTo>
                  <a:lnTo>
                    <a:pt x="3802957" y="0"/>
                  </a:lnTo>
                  <a:cubicBezTo>
                    <a:pt x="3808862" y="0"/>
                    <a:pt x="3813650" y="4788"/>
                    <a:pt x="3813650" y="10693"/>
                  </a:cubicBezTo>
                  <a:lnTo>
                    <a:pt x="3813650" y="1347332"/>
                  </a:lnTo>
                  <a:cubicBezTo>
                    <a:pt x="3813650" y="1350168"/>
                    <a:pt x="3812523" y="1352888"/>
                    <a:pt x="3810518" y="1354893"/>
                  </a:cubicBezTo>
                  <a:cubicBezTo>
                    <a:pt x="3808512" y="1356899"/>
                    <a:pt x="3805793" y="1358025"/>
                    <a:pt x="3802957" y="1358025"/>
                  </a:cubicBezTo>
                  <a:lnTo>
                    <a:pt x="10693" y="1358025"/>
                  </a:lnTo>
                  <a:cubicBezTo>
                    <a:pt x="7857" y="1358025"/>
                    <a:pt x="5137" y="1356899"/>
                    <a:pt x="3132" y="1354893"/>
                  </a:cubicBezTo>
                  <a:cubicBezTo>
                    <a:pt x="1127" y="1352888"/>
                    <a:pt x="0" y="1350168"/>
                    <a:pt x="0" y="1347332"/>
                  </a:cubicBezTo>
                  <a:lnTo>
                    <a:pt x="0" y="10693"/>
                  </a:lnTo>
                  <a:cubicBezTo>
                    <a:pt x="0" y="7857"/>
                    <a:pt x="1127" y="5137"/>
                    <a:pt x="3132" y="3132"/>
                  </a:cubicBezTo>
                  <a:cubicBezTo>
                    <a:pt x="5137" y="1127"/>
                    <a:pt x="7857" y="0"/>
                    <a:pt x="10693" y="0"/>
                  </a:cubicBezTo>
                  <a:close/>
                </a:path>
              </a:pathLst>
            </a:custGeom>
            <a:solidFill>
              <a:srgbClr val="000000">
                <a:alpha val="0"/>
              </a:srgbClr>
            </a:solidFill>
            <a:ln w="19050" cap="sq">
              <a:solidFill>
                <a:srgbClr val="000000"/>
              </a:solidFill>
              <a:prstDash val="solid"/>
              <a:miter/>
            </a:ln>
          </p:spPr>
          <p:txBody>
            <a:bodyPr/>
            <a:lstStyle/>
            <a:p>
              <a:endParaRPr lang="en-GB"/>
            </a:p>
          </p:txBody>
        </p:sp>
        <p:sp>
          <p:nvSpPr>
            <p:cNvPr id="13" name="TextBox 13"/>
            <p:cNvSpPr txBox="1"/>
            <p:nvPr/>
          </p:nvSpPr>
          <p:spPr>
            <a:xfrm>
              <a:off x="0" y="-38100"/>
              <a:ext cx="3813650" cy="1396125"/>
            </a:xfrm>
            <a:prstGeom prst="rect">
              <a:avLst/>
            </a:prstGeom>
          </p:spPr>
          <p:txBody>
            <a:bodyPr lIns="50800" tIns="50800" rIns="50800" bIns="50800" rtlCol="0" anchor="ctr"/>
            <a:lstStyle/>
            <a:p>
              <a:pPr algn="ctr">
                <a:lnSpc>
                  <a:spcPts val="2380"/>
                </a:lnSpc>
              </a:pPr>
              <a:endParaRPr/>
            </a:p>
          </p:txBody>
        </p:sp>
      </p:grpSp>
      <p:sp>
        <p:nvSpPr>
          <p:cNvPr id="14" name="TextBox 14"/>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5" name="TextBox 15"/>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
        <p:nvSpPr>
          <p:cNvPr id="16" name="TextBox 16"/>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17</a:t>
            </a:r>
          </a:p>
        </p:txBody>
      </p:sp>
      <p:sp>
        <p:nvSpPr>
          <p:cNvPr id="17" name="TextBox 17"/>
          <p:cNvSpPr txBox="1"/>
          <p:nvPr/>
        </p:nvSpPr>
        <p:spPr>
          <a:xfrm>
            <a:off x="1205185" y="2132768"/>
            <a:ext cx="16674194" cy="781268"/>
          </a:xfrm>
          <a:prstGeom prst="rect">
            <a:avLst/>
          </a:prstGeom>
        </p:spPr>
        <p:txBody>
          <a:bodyPr lIns="0" tIns="0" rIns="0" bIns="0" rtlCol="0" anchor="t">
            <a:spAutoFit/>
          </a:bodyPr>
          <a:lstStyle/>
          <a:p>
            <a:pPr algn="l">
              <a:lnSpc>
                <a:spcPts val="6114"/>
              </a:lnSpc>
            </a:pPr>
            <a:r>
              <a:rPr lang="en-US" sz="5095">
                <a:solidFill>
                  <a:srgbClr val="333333"/>
                </a:solidFill>
                <a:latin typeface="Noto Serif Display ExtraCondensed Ultra-Bold Italics"/>
              </a:rPr>
              <a:t>Evaluate Scalability - Technology</a:t>
            </a:r>
          </a:p>
        </p:txBody>
      </p:sp>
      <p:sp>
        <p:nvSpPr>
          <p:cNvPr id="18" name="TextBox 18"/>
          <p:cNvSpPr txBox="1"/>
          <p:nvPr/>
        </p:nvSpPr>
        <p:spPr>
          <a:xfrm>
            <a:off x="2877233" y="3676184"/>
            <a:ext cx="12533534" cy="349250"/>
          </a:xfrm>
          <a:prstGeom prst="rect">
            <a:avLst/>
          </a:prstGeom>
        </p:spPr>
        <p:txBody>
          <a:bodyPr lIns="0" tIns="0" rIns="0" bIns="0" rtlCol="0" anchor="t">
            <a:spAutoFit/>
          </a:bodyPr>
          <a:lstStyle/>
          <a:p>
            <a:pPr marL="0" lvl="0" indent="0" algn="ctr">
              <a:lnSpc>
                <a:spcPts val="2799"/>
              </a:lnSpc>
              <a:spcBef>
                <a:spcPct val="0"/>
              </a:spcBef>
            </a:pPr>
            <a:r>
              <a:rPr lang="en-US" sz="1999">
                <a:solidFill>
                  <a:srgbClr val="000000"/>
                </a:solidFill>
                <a:latin typeface="Public Sans Bold"/>
              </a:rPr>
              <a:t>What scalable technologies can be leveraged?</a:t>
            </a:r>
          </a:p>
        </p:txBody>
      </p:sp>
      <p:sp>
        <p:nvSpPr>
          <p:cNvPr id="19" name="TextBox 18">
            <a:extLst>
              <a:ext uri="{FF2B5EF4-FFF2-40B4-BE49-F238E27FC236}">
                <a16:creationId xmlns:a16="http://schemas.microsoft.com/office/drawing/2014/main" id="{557898E8-30D5-5506-C500-9608CC0619A2}"/>
              </a:ext>
            </a:extLst>
          </p:cNvPr>
          <p:cNvSpPr txBox="1"/>
          <p:nvPr/>
        </p:nvSpPr>
        <p:spPr>
          <a:xfrm>
            <a:off x="2514600" y="4457700"/>
            <a:ext cx="13182600" cy="1200329"/>
          </a:xfrm>
          <a:prstGeom prst="rect">
            <a:avLst/>
          </a:prstGeom>
          <a:noFill/>
        </p:spPr>
        <p:txBody>
          <a:bodyPr wrap="square" rtlCol="0">
            <a:spAutoFit/>
          </a:bodyPr>
          <a:lstStyle/>
          <a:p>
            <a:r>
              <a:rPr lang="en-GB" dirty="0"/>
              <a:t>Company website ---</a:t>
            </a:r>
            <a:r>
              <a:rPr lang="en-GB" dirty="0">
                <a:sym typeface="Wingdings" panose="05000000000000000000" pitchFamily="2" charset="2"/>
              </a:rPr>
              <a:t></a:t>
            </a:r>
            <a:r>
              <a:rPr lang="en-GB" dirty="0"/>
              <a:t> Jumia, Shopify, Kijiji, </a:t>
            </a:r>
            <a:r>
              <a:rPr lang="en-GB" dirty="0" err="1"/>
              <a:t>Nairaland</a:t>
            </a:r>
            <a:r>
              <a:rPr lang="en-GB" dirty="0"/>
              <a:t>, </a:t>
            </a:r>
            <a:r>
              <a:rPr lang="en-GB" dirty="0" err="1"/>
              <a:t>Konga</a:t>
            </a:r>
            <a:r>
              <a:rPr lang="en-GB" dirty="0"/>
              <a:t>, Kora (third-party services)</a:t>
            </a:r>
          </a:p>
          <a:p>
            <a:endParaRPr lang="en-GB" dirty="0"/>
          </a:p>
          <a:p>
            <a:endParaRPr lang="en-GB" dirty="0"/>
          </a:p>
          <a:p>
            <a:r>
              <a:rPr lang="en-GB" dirty="0"/>
              <a:t>Bot chat, WhatsApp ordering, Bulk SMS and emails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TextBox 3"/>
          <p:cNvSpPr txBox="1"/>
          <p:nvPr/>
        </p:nvSpPr>
        <p:spPr>
          <a:xfrm>
            <a:off x="933155" y="2702280"/>
            <a:ext cx="10496845" cy="3249479"/>
          </a:xfrm>
          <a:prstGeom prst="rect">
            <a:avLst/>
          </a:prstGeom>
        </p:spPr>
        <p:txBody>
          <a:bodyPr wrap="square" lIns="0" tIns="0" rIns="0" bIns="0" rtlCol="0" anchor="t">
            <a:spAutoFit/>
          </a:bodyPr>
          <a:lstStyle/>
          <a:p>
            <a:pPr algn="l">
              <a:lnSpc>
                <a:spcPts val="12873"/>
              </a:lnSpc>
            </a:pPr>
            <a:r>
              <a:rPr lang="en-US" sz="10728" dirty="0">
                <a:solidFill>
                  <a:srgbClr val="333333"/>
                </a:solidFill>
                <a:latin typeface="Noto Serif Display ExtraCondensed Ultra-Bold Italics"/>
              </a:rPr>
              <a:t>Scalability of </a:t>
            </a:r>
          </a:p>
          <a:p>
            <a:pPr algn="l">
              <a:lnSpc>
                <a:spcPts val="12873"/>
              </a:lnSpc>
            </a:pPr>
            <a:r>
              <a:rPr lang="en-US" sz="10728" dirty="0">
                <a:solidFill>
                  <a:srgbClr val="333333"/>
                </a:solidFill>
                <a:latin typeface="Noto Serif Display ExtraCondensed Ultra-Bold Italics"/>
              </a:rPr>
              <a:t>Business Ideas</a:t>
            </a:r>
          </a:p>
        </p:txBody>
      </p:sp>
      <p:sp>
        <p:nvSpPr>
          <p:cNvPr id="4" name="Freeform 4"/>
          <p:cNvSpPr/>
          <p:nvPr/>
        </p:nvSpPr>
        <p:spPr>
          <a:xfrm>
            <a:off x="10522304" y="2756150"/>
            <a:ext cx="4218587" cy="4270611"/>
          </a:xfrm>
          <a:custGeom>
            <a:avLst/>
            <a:gdLst/>
            <a:ahLst/>
            <a:cxnLst/>
            <a:rect l="l" t="t" r="r" b="b"/>
            <a:pathLst>
              <a:path w="2525221" h="2840229">
                <a:moveTo>
                  <a:pt x="0" y="0"/>
                </a:moveTo>
                <a:lnTo>
                  <a:pt x="2525222" y="0"/>
                </a:lnTo>
                <a:lnTo>
                  <a:pt x="2525222" y="2840229"/>
                </a:lnTo>
                <a:lnTo>
                  <a:pt x="0" y="2840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5" name="Group 5"/>
          <p:cNvGrpSpPr/>
          <p:nvPr/>
        </p:nvGrpSpPr>
        <p:grpSpPr>
          <a:xfrm>
            <a:off x="10900770" y="8074005"/>
            <a:ext cx="6358530" cy="1516797"/>
            <a:chOff x="0" y="0"/>
            <a:chExt cx="8478040" cy="2022395"/>
          </a:xfrm>
        </p:grpSpPr>
        <p:sp>
          <p:nvSpPr>
            <p:cNvPr id="6" name="TextBox 6"/>
            <p:cNvSpPr txBox="1"/>
            <p:nvPr/>
          </p:nvSpPr>
          <p:spPr>
            <a:xfrm>
              <a:off x="1762283" y="-57150"/>
              <a:ext cx="6715757" cy="481330"/>
            </a:xfrm>
            <a:prstGeom prst="rect">
              <a:avLst/>
            </a:prstGeom>
          </p:spPr>
          <p:txBody>
            <a:bodyPr lIns="0" tIns="0" rIns="0" bIns="0" rtlCol="0" anchor="t">
              <a:spAutoFit/>
            </a:bodyPr>
            <a:lstStyle/>
            <a:p>
              <a:pPr algn="r">
                <a:lnSpc>
                  <a:spcPts val="2940"/>
                </a:lnSpc>
              </a:pPr>
              <a:r>
                <a:rPr lang="en-US" sz="2100">
                  <a:solidFill>
                    <a:srgbClr val="333333"/>
                  </a:solidFill>
                  <a:latin typeface="Public Sans"/>
                </a:rPr>
                <a:t>Presented by</a:t>
              </a:r>
            </a:p>
          </p:txBody>
        </p:sp>
        <p:sp>
          <p:nvSpPr>
            <p:cNvPr id="7" name="TextBox 7"/>
            <p:cNvSpPr txBox="1"/>
            <p:nvPr/>
          </p:nvSpPr>
          <p:spPr>
            <a:xfrm>
              <a:off x="0" y="446405"/>
              <a:ext cx="8478040" cy="663576"/>
            </a:xfrm>
            <a:prstGeom prst="rect">
              <a:avLst/>
            </a:prstGeom>
          </p:spPr>
          <p:txBody>
            <a:bodyPr lIns="0" tIns="0" rIns="0" bIns="0" rtlCol="0" anchor="t">
              <a:spAutoFit/>
            </a:bodyPr>
            <a:lstStyle/>
            <a:p>
              <a:pPr algn="r">
                <a:lnSpc>
                  <a:spcPts val="4199"/>
                </a:lnSpc>
              </a:pPr>
              <a:r>
                <a:rPr lang="en-US" sz="2999">
                  <a:solidFill>
                    <a:srgbClr val="333333"/>
                  </a:solidFill>
                  <a:latin typeface="Public Sans Bold"/>
                </a:rPr>
                <a:t>Engr. Lois Adeyemo, MNSE</a:t>
              </a:r>
            </a:p>
          </p:txBody>
        </p:sp>
        <p:sp>
          <p:nvSpPr>
            <p:cNvPr id="8" name="TextBox 8"/>
            <p:cNvSpPr txBox="1"/>
            <p:nvPr/>
          </p:nvSpPr>
          <p:spPr>
            <a:xfrm>
              <a:off x="3312243" y="1159642"/>
              <a:ext cx="5165797" cy="862753"/>
            </a:xfrm>
            <a:prstGeom prst="rect">
              <a:avLst/>
            </a:prstGeom>
          </p:spPr>
          <p:txBody>
            <a:bodyPr lIns="0" tIns="0" rIns="0" bIns="0" rtlCol="0" anchor="t">
              <a:spAutoFit/>
            </a:bodyPr>
            <a:lstStyle/>
            <a:p>
              <a:pPr algn="r">
                <a:lnSpc>
                  <a:spcPts val="2660"/>
                </a:lnSpc>
              </a:pPr>
              <a:r>
                <a:rPr lang="en-US" sz="1900">
                  <a:solidFill>
                    <a:srgbClr val="333333"/>
                  </a:solidFill>
                  <a:latin typeface="Public Sans"/>
                </a:rPr>
                <a:t>Civil/Environmental Engineer &amp; Co-founder of AfriteQ Academy</a:t>
              </a:r>
            </a:p>
          </p:txBody>
        </p:sp>
      </p:grpSp>
      <p:grpSp>
        <p:nvGrpSpPr>
          <p:cNvPr id="9" name="Group 9"/>
          <p:cNvGrpSpPr/>
          <p:nvPr/>
        </p:nvGrpSpPr>
        <p:grpSpPr>
          <a:xfrm>
            <a:off x="933155" y="8006852"/>
            <a:ext cx="4707944" cy="1600459"/>
            <a:chOff x="0" y="0"/>
            <a:chExt cx="6277258" cy="2133946"/>
          </a:xfrm>
        </p:grpSpPr>
        <p:grpSp>
          <p:nvGrpSpPr>
            <p:cNvPr id="10" name="Group 10"/>
            <p:cNvGrpSpPr/>
            <p:nvPr/>
          </p:nvGrpSpPr>
          <p:grpSpPr>
            <a:xfrm>
              <a:off x="0" y="0"/>
              <a:ext cx="2042396" cy="2133946"/>
              <a:chOff x="0" y="0"/>
              <a:chExt cx="777929" cy="812800"/>
            </a:xfrm>
          </p:grpSpPr>
          <p:sp>
            <p:nvSpPr>
              <p:cNvPr id="11" name="Freeform 11"/>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12" name="TextBox 12"/>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13" name="Group 13"/>
            <p:cNvGrpSpPr/>
            <p:nvPr/>
          </p:nvGrpSpPr>
          <p:grpSpPr>
            <a:xfrm>
              <a:off x="15320" y="115832"/>
              <a:ext cx="2003512" cy="2018113"/>
              <a:chOff x="0" y="0"/>
              <a:chExt cx="768052" cy="773650"/>
            </a:xfrm>
          </p:grpSpPr>
          <p:sp>
            <p:nvSpPr>
              <p:cNvPr id="14" name="Freeform 14"/>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5" name="TextBox 15"/>
            <p:cNvSpPr txBox="1"/>
            <p:nvPr/>
          </p:nvSpPr>
          <p:spPr>
            <a:xfrm>
              <a:off x="2335587" y="383046"/>
              <a:ext cx="3941671" cy="1329753"/>
            </a:xfrm>
            <a:prstGeom prst="rect">
              <a:avLst/>
            </a:prstGeom>
          </p:spPr>
          <p:txBody>
            <a:bodyPr lIns="0" tIns="0" rIns="0" bIns="0" rtlCol="0" anchor="t">
              <a:spAutoFit/>
            </a:bodyPr>
            <a:lstStyle/>
            <a:p>
              <a:pPr algn="l">
                <a:lnSpc>
                  <a:spcPts val="2054"/>
                </a:lnSpc>
              </a:pPr>
              <a:r>
                <a:rPr lang="en-US" sz="1467" spc="80">
                  <a:solidFill>
                    <a:srgbClr val="333333"/>
                  </a:solidFill>
                  <a:latin typeface="Public Sans"/>
                </a:rPr>
                <a:t>www.adelois.com</a:t>
              </a:r>
            </a:p>
            <a:p>
              <a:pPr algn="l">
                <a:lnSpc>
                  <a:spcPts val="2054"/>
                </a:lnSpc>
              </a:pPr>
              <a:r>
                <a:rPr lang="en-US" sz="1467" spc="80">
                  <a:solidFill>
                    <a:srgbClr val="333333"/>
                  </a:solidFill>
                  <a:latin typeface="Public Sans"/>
                </a:rPr>
                <a:t>info@adelois.com</a:t>
              </a:r>
            </a:p>
            <a:p>
              <a:pPr algn="l">
                <a:lnSpc>
                  <a:spcPts val="2054"/>
                </a:lnSpc>
              </a:pPr>
              <a:r>
                <a:rPr lang="en-US" sz="1467" spc="80">
                  <a:solidFill>
                    <a:srgbClr val="333333"/>
                  </a:solidFill>
                  <a:latin typeface="Public Sans"/>
                </a:rPr>
                <a:t>adeyemola@gmail.com</a:t>
              </a:r>
            </a:p>
            <a:p>
              <a:pPr algn="l">
                <a:lnSpc>
                  <a:spcPts val="2054"/>
                </a:lnSpc>
              </a:pPr>
              <a:r>
                <a:rPr lang="en-US" sz="1467" spc="80">
                  <a:solidFill>
                    <a:srgbClr val="333333"/>
                  </a:solidFill>
                  <a:latin typeface="Public Sans"/>
                </a:rPr>
                <a:t>Toronto, ON, Canada</a:t>
              </a:r>
            </a:p>
          </p:txBody>
        </p:sp>
      </p:grpSp>
      <p:sp>
        <p:nvSpPr>
          <p:cNvPr id="16" name="TextBox 16"/>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7" name="Freeform 17"/>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18" name="TextBox 18"/>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dirty="0">
                <a:solidFill>
                  <a:srgbClr val="333333"/>
                </a:solidFill>
                <a:latin typeface="Public Sans"/>
              </a:rPr>
              <a:t>June 29, 2024</a:t>
            </a:r>
          </a:p>
        </p:txBody>
      </p:sp>
      <p:sp>
        <p:nvSpPr>
          <p:cNvPr id="19" name="TextBox 19"/>
          <p:cNvSpPr txBox="1"/>
          <p:nvPr/>
        </p:nvSpPr>
        <p:spPr>
          <a:xfrm>
            <a:off x="1028700" y="6122040"/>
            <a:ext cx="7886700" cy="782320"/>
          </a:xfrm>
          <a:prstGeom prst="rect">
            <a:avLst/>
          </a:prstGeom>
        </p:spPr>
        <p:txBody>
          <a:bodyPr wrap="square" lIns="0" tIns="0" rIns="0" bIns="0" rtlCol="0" anchor="t">
            <a:spAutoFit/>
          </a:bodyPr>
          <a:lstStyle/>
          <a:p>
            <a:pPr marL="0" lvl="0" indent="0" algn="l">
              <a:lnSpc>
                <a:spcPts val="3080"/>
              </a:lnSpc>
              <a:spcBef>
                <a:spcPct val="0"/>
              </a:spcBef>
            </a:pPr>
            <a:r>
              <a:rPr lang="en-US" sz="2200" u="none" strike="noStrike" dirty="0">
                <a:solidFill>
                  <a:srgbClr val="333333"/>
                </a:solidFill>
                <a:latin typeface="Public Sans"/>
              </a:rPr>
              <a:t>To understand the concepts of scalability and how it applies to business ideas.</a:t>
            </a:r>
          </a:p>
        </p:txBody>
      </p:sp>
    </p:spTree>
    <p:extLst>
      <p:ext uri="{BB962C8B-B14F-4D97-AF65-F5344CB8AC3E}">
        <p14:creationId xmlns:p14="http://schemas.microsoft.com/office/powerpoint/2010/main" val="4129122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Freeform 3"/>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4" name="Group 4"/>
          <p:cNvGrpSpPr/>
          <p:nvPr/>
        </p:nvGrpSpPr>
        <p:grpSpPr>
          <a:xfrm>
            <a:off x="1028700" y="8933743"/>
            <a:ext cx="3198309" cy="1087261"/>
            <a:chOff x="0" y="0"/>
            <a:chExt cx="4264412" cy="1449681"/>
          </a:xfrm>
        </p:grpSpPr>
        <p:grpSp>
          <p:nvGrpSpPr>
            <p:cNvPr id="5" name="Group 5"/>
            <p:cNvGrpSpPr/>
            <p:nvPr/>
          </p:nvGrpSpPr>
          <p:grpSpPr>
            <a:xfrm>
              <a:off x="0" y="0"/>
              <a:ext cx="1387487" cy="1449681"/>
              <a:chOff x="0" y="0"/>
              <a:chExt cx="777929" cy="812800"/>
            </a:xfrm>
          </p:grpSpPr>
          <p:sp>
            <p:nvSpPr>
              <p:cNvPr id="6" name="Freeform 6"/>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7" name="TextBox 7"/>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8" name="Group 8"/>
            <p:cNvGrpSpPr/>
            <p:nvPr/>
          </p:nvGrpSpPr>
          <p:grpSpPr>
            <a:xfrm>
              <a:off x="10407" y="78690"/>
              <a:ext cx="1361072" cy="1370991"/>
              <a:chOff x="0" y="0"/>
              <a:chExt cx="768052" cy="773650"/>
            </a:xfrm>
          </p:grpSpPr>
          <p:sp>
            <p:nvSpPr>
              <p:cNvPr id="9" name="Freeform 9"/>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0" name="TextBox 10"/>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grpSp>
        <p:nvGrpSpPr>
          <p:cNvPr id="11" name="Group 11"/>
          <p:cNvGrpSpPr/>
          <p:nvPr/>
        </p:nvGrpSpPr>
        <p:grpSpPr>
          <a:xfrm>
            <a:off x="1904024" y="3444096"/>
            <a:ext cx="14479951" cy="5156252"/>
            <a:chOff x="0" y="0"/>
            <a:chExt cx="3813650" cy="1358025"/>
          </a:xfrm>
        </p:grpSpPr>
        <p:sp>
          <p:nvSpPr>
            <p:cNvPr id="12" name="Freeform 12"/>
            <p:cNvSpPr/>
            <p:nvPr/>
          </p:nvSpPr>
          <p:spPr>
            <a:xfrm>
              <a:off x="0" y="0"/>
              <a:ext cx="3813650" cy="1358025"/>
            </a:xfrm>
            <a:custGeom>
              <a:avLst/>
              <a:gdLst/>
              <a:ahLst/>
              <a:cxnLst/>
              <a:rect l="l" t="t" r="r" b="b"/>
              <a:pathLst>
                <a:path w="3813650" h="1358025">
                  <a:moveTo>
                    <a:pt x="10693" y="0"/>
                  </a:moveTo>
                  <a:lnTo>
                    <a:pt x="3802957" y="0"/>
                  </a:lnTo>
                  <a:cubicBezTo>
                    <a:pt x="3808862" y="0"/>
                    <a:pt x="3813650" y="4788"/>
                    <a:pt x="3813650" y="10693"/>
                  </a:cubicBezTo>
                  <a:lnTo>
                    <a:pt x="3813650" y="1347332"/>
                  </a:lnTo>
                  <a:cubicBezTo>
                    <a:pt x="3813650" y="1350168"/>
                    <a:pt x="3812523" y="1352888"/>
                    <a:pt x="3810518" y="1354893"/>
                  </a:cubicBezTo>
                  <a:cubicBezTo>
                    <a:pt x="3808512" y="1356899"/>
                    <a:pt x="3805793" y="1358025"/>
                    <a:pt x="3802957" y="1358025"/>
                  </a:cubicBezTo>
                  <a:lnTo>
                    <a:pt x="10693" y="1358025"/>
                  </a:lnTo>
                  <a:cubicBezTo>
                    <a:pt x="7857" y="1358025"/>
                    <a:pt x="5137" y="1356899"/>
                    <a:pt x="3132" y="1354893"/>
                  </a:cubicBezTo>
                  <a:cubicBezTo>
                    <a:pt x="1127" y="1352888"/>
                    <a:pt x="0" y="1350168"/>
                    <a:pt x="0" y="1347332"/>
                  </a:cubicBezTo>
                  <a:lnTo>
                    <a:pt x="0" y="10693"/>
                  </a:lnTo>
                  <a:cubicBezTo>
                    <a:pt x="0" y="7857"/>
                    <a:pt x="1127" y="5137"/>
                    <a:pt x="3132" y="3132"/>
                  </a:cubicBezTo>
                  <a:cubicBezTo>
                    <a:pt x="5137" y="1127"/>
                    <a:pt x="7857" y="0"/>
                    <a:pt x="10693" y="0"/>
                  </a:cubicBezTo>
                  <a:close/>
                </a:path>
              </a:pathLst>
            </a:custGeom>
            <a:solidFill>
              <a:srgbClr val="000000">
                <a:alpha val="0"/>
              </a:srgbClr>
            </a:solidFill>
            <a:ln w="19050" cap="sq">
              <a:solidFill>
                <a:srgbClr val="000000"/>
              </a:solidFill>
              <a:prstDash val="solid"/>
              <a:miter/>
            </a:ln>
          </p:spPr>
          <p:txBody>
            <a:bodyPr/>
            <a:lstStyle/>
            <a:p>
              <a:endParaRPr lang="en-GB"/>
            </a:p>
          </p:txBody>
        </p:sp>
        <p:sp>
          <p:nvSpPr>
            <p:cNvPr id="13" name="TextBox 13"/>
            <p:cNvSpPr txBox="1"/>
            <p:nvPr/>
          </p:nvSpPr>
          <p:spPr>
            <a:xfrm>
              <a:off x="0" y="-38100"/>
              <a:ext cx="3813650" cy="1396125"/>
            </a:xfrm>
            <a:prstGeom prst="rect">
              <a:avLst/>
            </a:prstGeom>
          </p:spPr>
          <p:txBody>
            <a:bodyPr lIns="50800" tIns="50800" rIns="50800" bIns="50800" rtlCol="0" anchor="ctr"/>
            <a:lstStyle/>
            <a:p>
              <a:pPr algn="ctr">
                <a:lnSpc>
                  <a:spcPts val="2380"/>
                </a:lnSpc>
              </a:pPr>
              <a:endParaRPr/>
            </a:p>
          </p:txBody>
        </p:sp>
      </p:grpSp>
      <p:sp>
        <p:nvSpPr>
          <p:cNvPr id="14" name="TextBox 14"/>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5" name="TextBox 15"/>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
        <p:nvSpPr>
          <p:cNvPr id="16" name="TextBox 16"/>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18</a:t>
            </a:r>
          </a:p>
        </p:txBody>
      </p:sp>
      <p:sp>
        <p:nvSpPr>
          <p:cNvPr id="17" name="TextBox 17"/>
          <p:cNvSpPr txBox="1"/>
          <p:nvPr/>
        </p:nvSpPr>
        <p:spPr>
          <a:xfrm>
            <a:off x="1205185" y="2132768"/>
            <a:ext cx="16674194" cy="781268"/>
          </a:xfrm>
          <a:prstGeom prst="rect">
            <a:avLst/>
          </a:prstGeom>
        </p:spPr>
        <p:txBody>
          <a:bodyPr lIns="0" tIns="0" rIns="0" bIns="0" rtlCol="0" anchor="t">
            <a:spAutoFit/>
          </a:bodyPr>
          <a:lstStyle/>
          <a:p>
            <a:pPr algn="l">
              <a:lnSpc>
                <a:spcPts val="6114"/>
              </a:lnSpc>
            </a:pPr>
            <a:r>
              <a:rPr lang="en-US" sz="5095">
                <a:solidFill>
                  <a:srgbClr val="333333"/>
                </a:solidFill>
                <a:latin typeface="Noto Serif Display ExtraCondensed Ultra-Bold Italics"/>
              </a:rPr>
              <a:t>Evaluate Scalability - Process Efficiency</a:t>
            </a:r>
          </a:p>
        </p:txBody>
      </p:sp>
      <p:sp>
        <p:nvSpPr>
          <p:cNvPr id="18" name="TextBox 18"/>
          <p:cNvSpPr txBox="1"/>
          <p:nvPr/>
        </p:nvSpPr>
        <p:spPr>
          <a:xfrm>
            <a:off x="2877233" y="3676184"/>
            <a:ext cx="12533534" cy="349250"/>
          </a:xfrm>
          <a:prstGeom prst="rect">
            <a:avLst/>
          </a:prstGeom>
        </p:spPr>
        <p:txBody>
          <a:bodyPr lIns="0" tIns="0" rIns="0" bIns="0" rtlCol="0" anchor="t">
            <a:spAutoFit/>
          </a:bodyPr>
          <a:lstStyle/>
          <a:p>
            <a:pPr marL="0" lvl="0" indent="0" algn="ctr">
              <a:lnSpc>
                <a:spcPts val="2799"/>
              </a:lnSpc>
              <a:spcBef>
                <a:spcPct val="0"/>
              </a:spcBef>
            </a:pPr>
            <a:r>
              <a:rPr lang="en-US" sz="1999">
                <a:solidFill>
                  <a:srgbClr val="000000"/>
                </a:solidFill>
                <a:latin typeface="Public Sans Bold"/>
              </a:rPr>
              <a:t>How can processes be standardized or automated?</a:t>
            </a:r>
          </a:p>
        </p:txBody>
      </p:sp>
      <p:sp>
        <p:nvSpPr>
          <p:cNvPr id="19" name="TextBox 18">
            <a:extLst>
              <a:ext uri="{FF2B5EF4-FFF2-40B4-BE49-F238E27FC236}">
                <a16:creationId xmlns:a16="http://schemas.microsoft.com/office/drawing/2014/main" id="{FEE5C737-34B6-C407-007A-8F86FB0A1DC6}"/>
              </a:ext>
            </a:extLst>
          </p:cNvPr>
          <p:cNvSpPr txBox="1"/>
          <p:nvPr/>
        </p:nvSpPr>
        <p:spPr>
          <a:xfrm>
            <a:off x="2514600" y="4229100"/>
            <a:ext cx="12725400" cy="1477328"/>
          </a:xfrm>
          <a:prstGeom prst="rect">
            <a:avLst/>
          </a:prstGeom>
          <a:noFill/>
        </p:spPr>
        <p:txBody>
          <a:bodyPr wrap="square" rtlCol="0">
            <a:spAutoFit/>
          </a:bodyPr>
          <a:lstStyle/>
          <a:p>
            <a:r>
              <a:rPr lang="en-GB" dirty="0"/>
              <a:t>Employ staff </a:t>
            </a:r>
          </a:p>
          <a:p>
            <a:r>
              <a:rPr lang="en-GB" dirty="0"/>
              <a:t>Develop a standardized workflow </a:t>
            </a:r>
          </a:p>
          <a:p>
            <a:r>
              <a:rPr lang="en-GB" dirty="0"/>
              <a:t>Optimize website from order to delivery, track shipping, customer notifications for shipping </a:t>
            </a:r>
          </a:p>
          <a:p>
            <a:endParaRPr lang="en-GB" dirty="0"/>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Freeform 3"/>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4" name="Group 4"/>
          <p:cNvGrpSpPr/>
          <p:nvPr/>
        </p:nvGrpSpPr>
        <p:grpSpPr>
          <a:xfrm>
            <a:off x="1028700" y="8933743"/>
            <a:ext cx="3198309" cy="1087261"/>
            <a:chOff x="0" y="0"/>
            <a:chExt cx="4264412" cy="1449681"/>
          </a:xfrm>
        </p:grpSpPr>
        <p:grpSp>
          <p:nvGrpSpPr>
            <p:cNvPr id="5" name="Group 5"/>
            <p:cNvGrpSpPr/>
            <p:nvPr/>
          </p:nvGrpSpPr>
          <p:grpSpPr>
            <a:xfrm>
              <a:off x="0" y="0"/>
              <a:ext cx="1387487" cy="1449681"/>
              <a:chOff x="0" y="0"/>
              <a:chExt cx="777929" cy="812800"/>
            </a:xfrm>
          </p:grpSpPr>
          <p:sp>
            <p:nvSpPr>
              <p:cNvPr id="6" name="Freeform 6"/>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7" name="TextBox 7"/>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8" name="Group 8"/>
            <p:cNvGrpSpPr/>
            <p:nvPr/>
          </p:nvGrpSpPr>
          <p:grpSpPr>
            <a:xfrm>
              <a:off x="10407" y="78690"/>
              <a:ext cx="1361072" cy="1370991"/>
              <a:chOff x="0" y="0"/>
              <a:chExt cx="768052" cy="773650"/>
            </a:xfrm>
          </p:grpSpPr>
          <p:sp>
            <p:nvSpPr>
              <p:cNvPr id="9" name="Freeform 9"/>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0" name="TextBox 10"/>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grpSp>
        <p:nvGrpSpPr>
          <p:cNvPr id="11" name="Group 11"/>
          <p:cNvGrpSpPr/>
          <p:nvPr/>
        </p:nvGrpSpPr>
        <p:grpSpPr>
          <a:xfrm>
            <a:off x="1904024" y="3444096"/>
            <a:ext cx="14479951" cy="5156252"/>
            <a:chOff x="0" y="0"/>
            <a:chExt cx="3813650" cy="1358025"/>
          </a:xfrm>
        </p:grpSpPr>
        <p:sp>
          <p:nvSpPr>
            <p:cNvPr id="12" name="Freeform 12"/>
            <p:cNvSpPr/>
            <p:nvPr/>
          </p:nvSpPr>
          <p:spPr>
            <a:xfrm>
              <a:off x="0" y="0"/>
              <a:ext cx="3813650" cy="1358025"/>
            </a:xfrm>
            <a:custGeom>
              <a:avLst/>
              <a:gdLst/>
              <a:ahLst/>
              <a:cxnLst/>
              <a:rect l="l" t="t" r="r" b="b"/>
              <a:pathLst>
                <a:path w="3813650" h="1358025">
                  <a:moveTo>
                    <a:pt x="10693" y="0"/>
                  </a:moveTo>
                  <a:lnTo>
                    <a:pt x="3802957" y="0"/>
                  </a:lnTo>
                  <a:cubicBezTo>
                    <a:pt x="3808862" y="0"/>
                    <a:pt x="3813650" y="4788"/>
                    <a:pt x="3813650" y="10693"/>
                  </a:cubicBezTo>
                  <a:lnTo>
                    <a:pt x="3813650" y="1347332"/>
                  </a:lnTo>
                  <a:cubicBezTo>
                    <a:pt x="3813650" y="1350168"/>
                    <a:pt x="3812523" y="1352888"/>
                    <a:pt x="3810518" y="1354893"/>
                  </a:cubicBezTo>
                  <a:cubicBezTo>
                    <a:pt x="3808512" y="1356899"/>
                    <a:pt x="3805793" y="1358025"/>
                    <a:pt x="3802957" y="1358025"/>
                  </a:cubicBezTo>
                  <a:lnTo>
                    <a:pt x="10693" y="1358025"/>
                  </a:lnTo>
                  <a:cubicBezTo>
                    <a:pt x="7857" y="1358025"/>
                    <a:pt x="5137" y="1356899"/>
                    <a:pt x="3132" y="1354893"/>
                  </a:cubicBezTo>
                  <a:cubicBezTo>
                    <a:pt x="1127" y="1352888"/>
                    <a:pt x="0" y="1350168"/>
                    <a:pt x="0" y="1347332"/>
                  </a:cubicBezTo>
                  <a:lnTo>
                    <a:pt x="0" y="10693"/>
                  </a:lnTo>
                  <a:cubicBezTo>
                    <a:pt x="0" y="7857"/>
                    <a:pt x="1127" y="5137"/>
                    <a:pt x="3132" y="3132"/>
                  </a:cubicBezTo>
                  <a:cubicBezTo>
                    <a:pt x="5137" y="1127"/>
                    <a:pt x="7857" y="0"/>
                    <a:pt x="10693" y="0"/>
                  </a:cubicBezTo>
                  <a:close/>
                </a:path>
              </a:pathLst>
            </a:custGeom>
            <a:solidFill>
              <a:srgbClr val="000000">
                <a:alpha val="0"/>
              </a:srgbClr>
            </a:solidFill>
            <a:ln w="19050" cap="sq">
              <a:solidFill>
                <a:srgbClr val="000000"/>
              </a:solidFill>
              <a:prstDash val="solid"/>
              <a:miter/>
            </a:ln>
          </p:spPr>
          <p:txBody>
            <a:bodyPr/>
            <a:lstStyle/>
            <a:p>
              <a:endParaRPr lang="en-GB"/>
            </a:p>
          </p:txBody>
        </p:sp>
        <p:sp>
          <p:nvSpPr>
            <p:cNvPr id="13" name="TextBox 13"/>
            <p:cNvSpPr txBox="1"/>
            <p:nvPr/>
          </p:nvSpPr>
          <p:spPr>
            <a:xfrm>
              <a:off x="0" y="-38100"/>
              <a:ext cx="3813650" cy="1396125"/>
            </a:xfrm>
            <a:prstGeom prst="rect">
              <a:avLst/>
            </a:prstGeom>
          </p:spPr>
          <p:txBody>
            <a:bodyPr lIns="50800" tIns="50800" rIns="50800" bIns="50800" rtlCol="0" anchor="ctr"/>
            <a:lstStyle/>
            <a:p>
              <a:pPr algn="ctr">
                <a:lnSpc>
                  <a:spcPts val="2380"/>
                </a:lnSpc>
              </a:pPr>
              <a:endParaRPr/>
            </a:p>
          </p:txBody>
        </p:sp>
      </p:grpSp>
      <p:sp>
        <p:nvSpPr>
          <p:cNvPr id="14" name="TextBox 14"/>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5" name="TextBox 15"/>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
        <p:nvSpPr>
          <p:cNvPr id="16" name="TextBox 16"/>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19</a:t>
            </a:r>
          </a:p>
        </p:txBody>
      </p:sp>
      <p:sp>
        <p:nvSpPr>
          <p:cNvPr id="17" name="TextBox 17"/>
          <p:cNvSpPr txBox="1"/>
          <p:nvPr/>
        </p:nvSpPr>
        <p:spPr>
          <a:xfrm>
            <a:off x="1205185" y="2132768"/>
            <a:ext cx="16674194" cy="781268"/>
          </a:xfrm>
          <a:prstGeom prst="rect">
            <a:avLst/>
          </a:prstGeom>
        </p:spPr>
        <p:txBody>
          <a:bodyPr lIns="0" tIns="0" rIns="0" bIns="0" rtlCol="0" anchor="t">
            <a:spAutoFit/>
          </a:bodyPr>
          <a:lstStyle/>
          <a:p>
            <a:pPr algn="l">
              <a:lnSpc>
                <a:spcPts val="6114"/>
              </a:lnSpc>
            </a:pPr>
            <a:r>
              <a:rPr lang="en-US" sz="5095">
                <a:solidFill>
                  <a:srgbClr val="333333"/>
                </a:solidFill>
                <a:latin typeface="Noto Serif Display ExtraCondensed Ultra-Bold Italics"/>
              </a:rPr>
              <a:t>Evaluate Scalability - Market Reach</a:t>
            </a:r>
          </a:p>
        </p:txBody>
      </p:sp>
      <p:sp>
        <p:nvSpPr>
          <p:cNvPr id="18" name="TextBox 18"/>
          <p:cNvSpPr txBox="1"/>
          <p:nvPr/>
        </p:nvSpPr>
        <p:spPr>
          <a:xfrm>
            <a:off x="2877233" y="3676184"/>
            <a:ext cx="12533534" cy="349250"/>
          </a:xfrm>
          <a:prstGeom prst="rect">
            <a:avLst/>
          </a:prstGeom>
        </p:spPr>
        <p:txBody>
          <a:bodyPr lIns="0" tIns="0" rIns="0" bIns="0" rtlCol="0" anchor="t">
            <a:spAutoFit/>
          </a:bodyPr>
          <a:lstStyle/>
          <a:p>
            <a:pPr marL="0" lvl="0" indent="0" algn="ctr">
              <a:lnSpc>
                <a:spcPts val="2799"/>
              </a:lnSpc>
              <a:spcBef>
                <a:spcPct val="0"/>
              </a:spcBef>
            </a:pPr>
            <a:r>
              <a:rPr lang="en-US" sz="1999" dirty="0">
                <a:solidFill>
                  <a:srgbClr val="000000"/>
                </a:solidFill>
                <a:latin typeface="Public Sans Bold"/>
              </a:rPr>
              <a:t>How can the customer base be expanded?</a:t>
            </a:r>
          </a:p>
        </p:txBody>
      </p:sp>
      <p:sp>
        <p:nvSpPr>
          <p:cNvPr id="19" name="TextBox 18">
            <a:extLst>
              <a:ext uri="{FF2B5EF4-FFF2-40B4-BE49-F238E27FC236}">
                <a16:creationId xmlns:a16="http://schemas.microsoft.com/office/drawing/2014/main" id="{875AAA82-3641-1223-FEF3-1A58F1B76A70}"/>
              </a:ext>
            </a:extLst>
          </p:cNvPr>
          <p:cNvSpPr txBox="1"/>
          <p:nvPr/>
        </p:nvSpPr>
        <p:spPr>
          <a:xfrm>
            <a:off x="2667000" y="4305300"/>
            <a:ext cx="12533534" cy="2585323"/>
          </a:xfrm>
          <a:prstGeom prst="rect">
            <a:avLst/>
          </a:prstGeom>
          <a:noFill/>
        </p:spPr>
        <p:txBody>
          <a:bodyPr wrap="square" rtlCol="0">
            <a:spAutoFit/>
          </a:bodyPr>
          <a:lstStyle/>
          <a:p>
            <a:r>
              <a:rPr lang="en-GB" dirty="0"/>
              <a:t>Target international markets through global shipping options.</a:t>
            </a:r>
          </a:p>
          <a:p>
            <a:r>
              <a:rPr lang="en-GB" dirty="0"/>
              <a:t>Customer reviews and referrals</a:t>
            </a:r>
          </a:p>
          <a:p>
            <a:r>
              <a:rPr lang="en-GB" dirty="0"/>
              <a:t>Discounts and offer</a:t>
            </a:r>
          </a:p>
          <a:p>
            <a:r>
              <a:rPr lang="en-GB" dirty="0"/>
              <a:t>Videos</a:t>
            </a:r>
          </a:p>
          <a:p>
            <a:r>
              <a:rPr lang="en-GB" dirty="0"/>
              <a:t>Paid ads</a:t>
            </a:r>
          </a:p>
          <a:p>
            <a:r>
              <a:rPr lang="en-GB" dirty="0"/>
              <a:t>Customised handbills and swags</a:t>
            </a:r>
          </a:p>
          <a:p>
            <a:r>
              <a:rPr lang="en-GB" dirty="0"/>
              <a:t>Sponsor/Partner a conference or event</a:t>
            </a:r>
          </a:p>
          <a:p>
            <a:r>
              <a:rPr lang="en-GB" dirty="0"/>
              <a:t>Advertise in event brochures </a:t>
            </a:r>
          </a:p>
          <a:p>
            <a:r>
              <a:rPr lang="en-GB" dirty="0"/>
              <a:t>Word of mouth – evangelism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Freeform 3"/>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4" name="Group 4"/>
          <p:cNvGrpSpPr/>
          <p:nvPr/>
        </p:nvGrpSpPr>
        <p:grpSpPr>
          <a:xfrm>
            <a:off x="1028700" y="8933743"/>
            <a:ext cx="3198309" cy="1087261"/>
            <a:chOff x="0" y="0"/>
            <a:chExt cx="4264412" cy="1449681"/>
          </a:xfrm>
        </p:grpSpPr>
        <p:grpSp>
          <p:nvGrpSpPr>
            <p:cNvPr id="5" name="Group 5"/>
            <p:cNvGrpSpPr/>
            <p:nvPr/>
          </p:nvGrpSpPr>
          <p:grpSpPr>
            <a:xfrm>
              <a:off x="0" y="0"/>
              <a:ext cx="1387487" cy="1449681"/>
              <a:chOff x="0" y="0"/>
              <a:chExt cx="777929" cy="812800"/>
            </a:xfrm>
          </p:grpSpPr>
          <p:sp>
            <p:nvSpPr>
              <p:cNvPr id="6" name="Freeform 6"/>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7" name="TextBox 7"/>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8" name="Group 8"/>
            <p:cNvGrpSpPr/>
            <p:nvPr/>
          </p:nvGrpSpPr>
          <p:grpSpPr>
            <a:xfrm>
              <a:off x="10407" y="78690"/>
              <a:ext cx="1361072" cy="1370991"/>
              <a:chOff x="0" y="0"/>
              <a:chExt cx="768052" cy="773650"/>
            </a:xfrm>
          </p:grpSpPr>
          <p:sp>
            <p:nvSpPr>
              <p:cNvPr id="9" name="Freeform 9"/>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0" name="TextBox 10"/>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grpSp>
        <p:nvGrpSpPr>
          <p:cNvPr id="11" name="Group 11"/>
          <p:cNvGrpSpPr/>
          <p:nvPr/>
        </p:nvGrpSpPr>
        <p:grpSpPr>
          <a:xfrm>
            <a:off x="1904024" y="3444096"/>
            <a:ext cx="14479951" cy="5156252"/>
            <a:chOff x="0" y="0"/>
            <a:chExt cx="3813650" cy="1358025"/>
          </a:xfrm>
        </p:grpSpPr>
        <p:sp>
          <p:nvSpPr>
            <p:cNvPr id="12" name="Freeform 12"/>
            <p:cNvSpPr/>
            <p:nvPr/>
          </p:nvSpPr>
          <p:spPr>
            <a:xfrm>
              <a:off x="0" y="0"/>
              <a:ext cx="3813650" cy="1358025"/>
            </a:xfrm>
            <a:custGeom>
              <a:avLst/>
              <a:gdLst/>
              <a:ahLst/>
              <a:cxnLst/>
              <a:rect l="l" t="t" r="r" b="b"/>
              <a:pathLst>
                <a:path w="3813650" h="1358025">
                  <a:moveTo>
                    <a:pt x="10693" y="0"/>
                  </a:moveTo>
                  <a:lnTo>
                    <a:pt x="3802957" y="0"/>
                  </a:lnTo>
                  <a:cubicBezTo>
                    <a:pt x="3808862" y="0"/>
                    <a:pt x="3813650" y="4788"/>
                    <a:pt x="3813650" y="10693"/>
                  </a:cubicBezTo>
                  <a:lnTo>
                    <a:pt x="3813650" y="1347332"/>
                  </a:lnTo>
                  <a:cubicBezTo>
                    <a:pt x="3813650" y="1350168"/>
                    <a:pt x="3812523" y="1352888"/>
                    <a:pt x="3810518" y="1354893"/>
                  </a:cubicBezTo>
                  <a:cubicBezTo>
                    <a:pt x="3808512" y="1356899"/>
                    <a:pt x="3805793" y="1358025"/>
                    <a:pt x="3802957" y="1358025"/>
                  </a:cubicBezTo>
                  <a:lnTo>
                    <a:pt x="10693" y="1358025"/>
                  </a:lnTo>
                  <a:cubicBezTo>
                    <a:pt x="7857" y="1358025"/>
                    <a:pt x="5137" y="1356899"/>
                    <a:pt x="3132" y="1354893"/>
                  </a:cubicBezTo>
                  <a:cubicBezTo>
                    <a:pt x="1127" y="1352888"/>
                    <a:pt x="0" y="1350168"/>
                    <a:pt x="0" y="1347332"/>
                  </a:cubicBezTo>
                  <a:lnTo>
                    <a:pt x="0" y="10693"/>
                  </a:lnTo>
                  <a:cubicBezTo>
                    <a:pt x="0" y="7857"/>
                    <a:pt x="1127" y="5137"/>
                    <a:pt x="3132" y="3132"/>
                  </a:cubicBezTo>
                  <a:cubicBezTo>
                    <a:pt x="5137" y="1127"/>
                    <a:pt x="7857" y="0"/>
                    <a:pt x="10693" y="0"/>
                  </a:cubicBezTo>
                  <a:close/>
                </a:path>
              </a:pathLst>
            </a:custGeom>
            <a:solidFill>
              <a:srgbClr val="000000">
                <a:alpha val="0"/>
              </a:srgbClr>
            </a:solidFill>
            <a:ln w="19050" cap="sq">
              <a:solidFill>
                <a:srgbClr val="000000"/>
              </a:solidFill>
              <a:prstDash val="solid"/>
              <a:miter/>
            </a:ln>
          </p:spPr>
          <p:txBody>
            <a:bodyPr/>
            <a:lstStyle/>
            <a:p>
              <a:endParaRPr lang="en-GB"/>
            </a:p>
          </p:txBody>
        </p:sp>
        <p:sp>
          <p:nvSpPr>
            <p:cNvPr id="13" name="TextBox 13"/>
            <p:cNvSpPr txBox="1"/>
            <p:nvPr/>
          </p:nvSpPr>
          <p:spPr>
            <a:xfrm>
              <a:off x="0" y="-38100"/>
              <a:ext cx="3813650" cy="1396125"/>
            </a:xfrm>
            <a:prstGeom prst="rect">
              <a:avLst/>
            </a:prstGeom>
          </p:spPr>
          <p:txBody>
            <a:bodyPr lIns="50800" tIns="50800" rIns="50800" bIns="50800" rtlCol="0" anchor="ctr"/>
            <a:lstStyle/>
            <a:p>
              <a:pPr algn="ctr">
                <a:lnSpc>
                  <a:spcPts val="2380"/>
                </a:lnSpc>
              </a:pPr>
              <a:endParaRPr/>
            </a:p>
          </p:txBody>
        </p:sp>
      </p:grpSp>
      <p:sp>
        <p:nvSpPr>
          <p:cNvPr id="14" name="TextBox 14"/>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5" name="TextBox 15"/>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
        <p:nvSpPr>
          <p:cNvPr id="16" name="TextBox 16"/>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20</a:t>
            </a:r>
          </a:p>
        </p:txBody>
      </p:sp>
      <p:sp>
        <p:nvSpPr>
          <p:cNvPr id="17" name="TextBox 17"/>
          <p:cNvSpPr txBox="1"/>
          <p:nvPr/>
        </p:nvSpPr>
        <p:spPr>
          <a:xfrm>
            <a:off x="1205185" y="2132768"/>
            <a:ext cx="16674194" cy="781268"/>
          </a:xfrm>
          <a:prstGeom prst="rect">
            <a:avLst/>
          </a:prstGeom>
        </p:spPr>
        <p:txBody>
          <a:bodyPr lIns="0" tIns="0" rIns="0" bIns="0" rtlCol="0" anchor="t">
            <a:spAutoFit/>
          </a:bodyPr>
          <a:lstStyle/>
          <a:p>
            <a:pPr algn="l">
              <a:lnSpc>
                <a:spcPts val="6114"/>
              </a:lnSpc>
            </a:pPr>
            <a:r>
              <a:rPr lang="en-US" sz="5095">
                <a:solidFill>
                  <a:srgbClr val="333333"/>
                </a:solidFill>
                <a:latin typeface="Noto Serif Display ExtraCondensed Ultra-Bold Italics"/>
              </a:rPr>
              <a:t>Evaluate Scalability - Operational Flexibility</a:t>
            </a:r>
          </a:p>
        </p:txBody>
      </p:sp>
      <p:sp>
        <p:nvSpPr>
          <p:cNvPr id="18" name="TextBox 18"/>
          <p:cNvSpPr txBox="1"/>
          <p:nvPr/>
        </p:nvSpPr>
        <p:spPr>
          <a:xfrm>
            <a:off x="2877233" y="3676184"/>
            <a:ext cx="12533534" cy="349250"/>
          </a:xfrm>
          <a:prstGeom prst="rect">
            <a:avLst/>
          </a:prstGeom>
        </p:spPr>
        <p:txBody>
          <a:bodyPr lIns="0" tIns="0" rIns="0" bIns="0" rtlCol="0" anchor="t">
            <a:spAutoFit/>
          </a:bodyPr>
          <a:lstStyle/>
          <a:p>
            <a:pPr marL="0" lvl="0" indent="0" algn="ctr">
              <a:lnSpc>
                <a:spcPts val="2799"/>
              </a:lnSpc>
              <a:spcBef>
                <a:spcPct val="0"/>
              </a:spcBef>
            </a:pPr>
            <a:r>
              <a:rPr lang="en-US" sz="1999">
                <a:solidFill>
                  <a:srgbClr val="000000"/>
                </a:solidFill>
                <a:latin typeface="Public Sans Bold"/>
              </a:rPr>
              <a:t>How can the business adapt to changes in demand?</a:t>
            </a:r>
          </a:p>
        </p:txBody>
      </p:sp>
      <p:sp>
        <p:nvSpPr>
          <p:cNvPr id="19" name="TextBox 18">
            <a:extLst>
              <a:ext uri="{FF2B5EF4-FFF2-40B4-BE49-F238E27FC236}">
                <a16:creationId xmlns:a16="http://schemas.microsoft.com/office/drawing/2014/main" id="{79B2D1F8-ACA8-903B-2DF7-1802A22B9580}"/>
              </a:ext>
            </a:extLst>
          </p:cNvPr>
          <p:cNvSpPr txBox="1"/>
          <p:nvPr/>
        </p:nvSpPr>
        <p:spPr>
          <a:xfrm>
            <a:off x="2362200" y="4229100"/>
            <a:ext cx="13258800" cy="923330"/>
          </a:xfrm>
          <a:prstGeom prst="rect">
            <a:avLst/>
          </a:prstGeom>
          <a:noFill/>
        </p:spPr>
        <p:txBody>
          <a:bodyPr wrap="square" rtlCol="0">
            <a:spAutoFit/>
          </a:bodyPr>
          <a:lstStyle/>
          <a:p>
            <a:r>
              <a:rPr lang="en-GB" dirty="0"/>
              <a:t>Introduce new products with solar panel – bulbs, torchlights, fans, car, greenhouses, blender</a:t>
            </a:r>
          </a:p>
          <a:p>
            <a:r>
              <a:rPr lang="en-GB" dirty="0"/>
              <a:t>Stay updated with trends, watch your competitors</a:t>
            </a:r>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144000" y="3159209"/>
            <a:ext cx="11669179" cy="6099091"/>
            <a:chOff x="0" y="0"/>
            <a:chExt cx="19050000" cy="9956800"/>
          </a:xfrm>
        </p:grpSpPr>
        <p:sp>
          <p:nvSpPr>
            <p:cNvPr id="3" name="Freeform 3"/>
            <p:cNvSpPr/>
            <p:nvPr/>
          </p:nvSpPr>
          <p:spPr>
            <a:xfrm>
              <a:off x="2501900" y="209042"/>
              <a:ext cx="14186915" cy="8502396"/>
            </a:xfrm>
            <a:custGeom>
              <a:avLst/>
              <a:gdLst/>
              <a:ahLst/>
              <a:cxnLst/>
              <a:rect l="l" t="t" r="r" b="b"/>
              <a:pathLst>
                <a:path w="14186915" h="8502396">
                  <a:moveTo>
                    <a:pt x="14186915" y="8502396"/>
                  </a:moveTo>
                  <a:lnTo>
                    <a:pt x="0" y="8502396"/>
                  </a:lnTo>
                  <a:lnTo>
                    <a:pt x="0" y="0"/>
                  </a:lnTo>
                  <a:lnTo>
                    <a:pt x="14186915" y="0"/>
                  </a:lnTo>
                  <a:lnTo>
                    <a:pt x="14186915" y="8502396"/>
                  </a:lnTo>
                  <a:close/>
                </a:path>
              </a:pathLst>
            </a:custGeom>
            <a:blipFill>
              <a:blip r:embed="rId2"/>
              <a:stretch>
                <a:fillRect t="-5271" b="-5271"/>
              </a:stretch>
            </a:blipFill>
          </p:spPr>
          <p:txBody>
            <a:bodyPr/>
            <a:lstStyle/>
            <a:p>
              <a:endParaRPr lang="en-GB"/>
            </a:p>
          </p:txBody>
        </p:sp>
        <p:sp>
          <p:nvSpPr>
            <p:cNvPr id="4" name="Freeform 4"/>
            <p:cNvSpPr/>
            <p:nvPr/>
          </p:nvSpPr>
          <p:spPr>
            <a:xfrm>
              <a:off x="0" y="0"/>
              <a:ext cx="19050000" cy="9956800"/>
            </a:xfrm>
            <a:custGeom>
              <a:avLst/>
              <a:gdLst/>
              <a:ahLst/>
              <a:cxnLst/>
              <a:rect l="l" t="t" r="r" b="b"/>
              <a:pathLst>
                <a:path w="19050000" h="9956800">
                  <a:moveTo>
                    <a:pt x="19050000" y="9956800"/>
                  </a:moveTo>
                  <a:lnTo>
                    <a:pt x="0" y="9956800"/>
                  </a:lnTo>
                  <a:lnTo>
                    <a:pt x="0" y="0"/>
                  </a:lnTo>
                  <a:lnTo>
                    <a:pt x="19050000" y="0"/>
                  </a:lnTo>
                  <a:lnTo>
                    <a:pt x="19050000" y="9956800"/>
                  </a:lnTo>
                  <a:close/>
                </a:path>
              </a:pathLst>
            </a:custGeom>
            <a:blipFill>
              <a:blip r:embed="rId3"/>
              <a:stretch>
                <a:fillRect l="-15" r="-15"/>
              </a:stretch>
            </a:blipFill>
          </p:spPr>
          <p:txBody>
            <a:bodyPr/>
            <a:lstStyle/>
            <a:p>
              <a:endParaRPr lang="en-GB"/>
            </a:p>
          </p:txBody>
        </p:sp>
      </p:grpSp>
      <p:sp>
        <p:nvSpPr>
          <p:cNvPr id="5" name="AutoShape 5"/>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grpSp>
        <p:nvGrpSpPr>
          <p:cNvPr id="6" name="Group 6"/>
          <p:cNvGrpSpPr/>
          <p:nvPr/>
        </p:nvGrpSpPr>
        <p:grpSpPr>
          <a:xfrm>
            <a:off x="1028700" y="3324225"/>
            <a:ext cx="7112073" cy="2349500"/>
            <a:chOff x="0" y="0"/>
            <a:chExt cx="9482763" cy="3132667"/>
          </a:xfrm>
        </p:grpSpPr>
        <p:sp>
          <p:nvSpPr>
            <p:cNvPr id="7" name="TextBox 7"/>
            <p:cNvSpPr txBox="1"/>
            <p:nvPr/>
          </p:nvSpPr>
          <p:spPr>
            <a:xfrm>
              <a:off x="0" y="9525"/>
              <a:ext cx="9206743" cy="2009775"/>
            </a:xfrm>
            <a:prstGeom prst="rect">
              <a:avLst/>
            </a:prstGeom>
          </p:spPr>
          <p:txBody>
            <a:bodyPr lIns="0" tIns="0" rIns="0" bIns="0" rtlCol="0" anchor="t">
              <a:spAutoFit/>
            </a:bodyPr>
            <a:lstStyle/>
            <a:p>
              <a:pPr algn="l">
                <a:lnSpc>
                  <a:spcPts val="11999"/>
                </a:lnSpc>
              </a:pPr>
              <a:r>
                <a:rPr lang="en-US" sz="9999">
                  <a:solidFill>
                    <a:srgbClr val="333333"/>
                  </a:solidFill>
                  <a:latin typeface="Noto Serif Display ExtraCondensed Ultra-Bold Italics"/>
                </a:rPr>
                <a:t>Thank you!</a:t>
              </a:r>
            </a:p>
          </p:txBody>
        </p:sp>
        <p:sp>
          <p:nvSpPr>
            <p:cNvPr id="8" name="TextBox 8"/>
            <p:cNvSpPr txBox="1"/>
            <p:nvPr/>
          </p:nvSpPr>
          <p:spPr>
            <a:xfrm>
              <a:off x="2579022" y="2339975"/>
              <a:ext cx="6903741" cy="792692"/>
            </a:xfrm>
            <a:prstGeom prst="rect">
              <a:avLst/>
            </a:prstGeom>
          </p:spPr>
          <p:txBody>
            <a:bodyPr lIns="0" tIns="0" rIns="0" bIns="0" rtlCol="0" anchor="t">
              <a:spAutoFit/>
            </a:bodyPr>
            <a:lstStyle/>
            <a:p>
              <a:pPr algn="just">
                <a:lnSpc>
                  <a:spcPts val="4900"/>
                </a:lnSpc>
              </a:pPr>
              <a:r>
                <a:rPr lang="en-US" sz="3500">
                  <a:solidFill>
                    <a:srgbClr val="333333"/>
                  </a:solidFill>
                  <a:latin typeface="Public Sans"/>
                </a:rPr>
                <a:t>For your attention.</a:t>
              </a:r>
            </a:p>
          </p:txBody>
        </p:sp>
        <p:sp>
          <p:nvSpPr>
            <p:cNvPr id="9" name="AutoShape 9"/>
            <p:cNvSpPr/>
            <p:nvPr/>
          </p:nvSpPr>
          <p:spPr>
            <a:xfrm>
              <a:off x="0" y="2798233"/>
              <a:ext cx="2254150" cy="0"/>
            </a:xfrm>
            <a:prstGeom prst="line">
              <a:avLst/>
            </a:prstGeom>
            <a:ln w="38100" cap="flat">
              <a:solidFill>
                <a:srgbClr val="333333"/>
              </a:solidFill>
              <a:prstDash val="solid"/>
              <a:headEnd type="none" w="sm" len="sm"/>
              <a:tailEnd type="none" w="sm" len="sm"/>
            </a:ln>
          </p:spPr>
          <p:txBody>
            <a:bodyPr/>
            <a:lstStyle/>
            <a:p>
              <a:endParaRPr lang="en-GB"/>
            </a:p>
          </p:txBody>
        </p:sp>
      </p:grpSp>
      <p:grpSp>
        <p:nvGrpSpPr>
          <p:cNvPr id="10" name="Group 10"/>
          <p:cNvGrpSpPr/>
          <p:nvPr/>
        </p:nvGrpSpPr>
        <p:grpSpPr>
          <a:xfrm>
            <a:off x="1028700" y="6499514"/>
            <a:ext cx="8115300" cy="2758786"/>
            <a:chOff x="0" y="0"/>
            <a:chExt cx="10820400" cy="3678381"/>
          </a:xfrm>
        </p:grpSpPr>
        <p:grpSp>
          <p:nvGrpSpPr>
            <p:cNvPr id="11" name="Group 11"/>
            <p:cNvGrpSpPr/>
            <p:nvPr/>
          </p:nvGrpSpPr>
          <p:grpSpPr>
            <a:xfrm>
              <a:off x="0" y="0"/>
              <a:ext cx="3520572" cy="3678381"/>
              <a:chOff x="0" y="0"/>
              <a:chExt cx="777929" cy="812800"/>
            </a:xfrm>
          </p:grpSpPr>
          <p:sp>
            <p:nvSpPr>
              <p:cNvPr id="12" name="Freeform 12"/>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13" name="TextBox 13"/>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14" name="Group 14"/>
            <p:cNvGrpSpPr/>
            <p:nvPr/>
          </p:nvGrpSpPr>
          <p:grpSpPr>
            <a:xfrm>
              <a:off x="26407" y="199666"/>
              <a:ext cx="3453545" cy="3478715"/>
              <a:chOff x="0" y="0"/>
              <a:chExt cx="768052" cy="773650"/>
            </a:xfrm>
          </p:grpSpPr>
          <p:sp>
            <p:nvSpPr>
              <p:cNvPr id="15" name="Freeform 15"/>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6" name="TextBox 16"/>
            <p:cNvSpPr txBox="1"/>
            <p:nvPr/>
          </p:nvSpPr>
          <p:spPr>
            <a:xfrm>
              <a:off x="4025960" y="668799"/>
              <a:ext cx="6794440" cy="2283632"/>
            </a:xfrm>
            <a:prstGeom prst="rect">
              <a:avLst/>
            </a:prstGeom>
          </p:spPr>
          <p:txBody>
            <a:bodyPr lIns="0" tIns="0" rIns="0" bIns="0" rtlCol="0" anchor="t">
              <a:spAutoFit/>
            </a:bodyPr>
            <a:lstStyle/>
            <a:p>
              <a:pPr algn="l">
                <a:lnSpc>
                  <a:spcPts val="3540"/>
                </a:lnSpc>
              </a:pPr>
              <a:r>
                <a:rPr lang="en-US" sz="2529" spc="139" dirty="0">
                  <a:solidFill>
                    <a:srgbClr val="333333"/>
                  </a:solidFill>
                  <a:latin typeface="Public Sans"/>
                </a:rPr>
                <a:t>www.adelois.com</a:t>
              </a:r>
            </a:p>
            <a:p>
              <a:pPr algn="l">
                <a:lnSpc>
                  <a:spcPts val="3540"/>
                </a:lnSpc>
              </a:pPr>
              <a:r>
                <a:rPr lang="en-US" sz="2529" spc="139" dirty="0">
                  <a:solidFill>
                    <a:srgbClr val="333333"/>
                  </a:solidFill>
                  <a:latin typeface="Public Sans"/>
                </a:rPr>
                <a:t>info@adelois.com</a:t>
              </a:r>
            </a:p>
            <a:p>
              <a:pPr algn="l">
                <a:lnSpc>
                  <a:spcPts val="3540"/>
                </a:lnSpc>
              </a:pPr>
              <a:r>
                <a:rPr lang="en-US" sz="2529" spc="139" dirty="0">
                  <a:solidFill>
                    <a:srgbClr val="333333"/>
                  </a:solidFill>
                  <a:latin typeface="Public Sans"/>
                </a:rPr>
                <a:t>adeyemola@gmail.com</a:t>
              </a:r>
            </a:p>
            <a:p>
              <a:pPr algn="l">
                <a:lnSpc>
                  <a:spcPts val="3540"/>
                </a:lnSpc>
              </a:pPr>
              <a:r>
                <a:rPr lang="en-US" sz="2529" spc="139" dirty="0">
                  <a:solidFill>
                    <a:srgbClr val="333333"/>
                  </a:solidFill>
                  <a:latin typeface="Public Sans"/>
                </a:rPr>
                <a:t>Toronto, ON, Canada</a:t>
              </a:r>
            </a:p>
          </p:txBody>
        </p:sp>
      </p:grpSp>
      <p:sp>
        <p:nvSpPr>
          <p:cNvPr id="17" name="TextBox 17"/>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21</a:t>
            </a:r>
          </a:p>
        </p:txBody>
      </p:sp>
      <p:sp>
        <p:nvSpPr>
          <p:cNvPr id="18" name="TextBox 18"/>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9" name="Freeform 19"/>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20" name="TextBox 20"/>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AutoShape 3"/>
          <p:cNvSpPr/>
          <p:nvPr/>
        </p:nvSpPr>
        <p:spPr>
          <a:xfrm>
            <a:off x="5324942" y="5600705"/>
            <a:ext cx="5921259" cy="0"/>
          </a:xfrm>
          <a:prstGeom prst="line">
            <a:avLst/>
          </a:prstGeom>
          <a:ln w="28575" cap="flat">
            <a:solidFill>
              <a:srgbClr val="333333"/>
            </a:solidFill>
            <a:prstDash val="solid"/>
            <a:headEnd type="none" w="sm" len="sm"/>
            <a:tailEnd type="none" w="sm" len="sm"/>
          </a:ln>
        </p:spPr>
        <p:txBody>
          <a:bodyPr/>
          <a:lstStyle/>
          <a:p>
            <a:endParaRPr lang="en-GB"/>
          </a:p>
        </p:txBody>
      </p:sp>
      <p:sp>
        <p:nvSpPr>
          <p:cNvPr id="4" name="AutoShape 4"/>
          <p:cNvSpPr/>
          <p:nvPr/>
        </p:nvSpPr>
        <p:spPr>
          <a:xfrm>
            <a:off x="5324942" y="6318821"/>
            <a:ext cx="5921259" cy="0"/>
          </a:xfrm>
          <a:prstGeom prst="line">
            <a:avLst/>
          </a:prstGeom>
          <a:ln w="28575" cap="flat">
            <a:solidFill>
              <a:srgbClr val="333333"/>
            </a:solidFill>
            <a:prstDash val="solid"/>
            <a:headEnd type="none" w="sm" len="sm"/>
            <a:tailEnd type="none" w="sm" len="sm"/>
          </a:ln>
        </p:spPr>
        <p:txBody>
          <a:bodyPr/>
          <a:lstStyle/>
          <a:p>
            <a:endParaRPr lang="en-GB"/>
          </a:p>
        </p:txBody>
      </p:sp>
      <p:sp>
        <p:nvSpPr>
          <p:cNvPr id="5" name="AutoShape 5"/>
          <p:cNvSpPr/>
          <p:nvPr/>
        </p:nvSpPr>
        <p:spPr>
          <a:xfrm>
            <a:off x="5324942" y="7037665"/>
            <a:ext cx="5921259" cy="0"/>
          </a:xfrm>
          <a:prstGeom prst="line">
            <a:avLst/>
          </a:prstGeom>
          <a:ln w="28575" cap="flat">
            <a:solidFill>
              <a:srgbClr val="333333"/>
            </a:solidFill>
            <a:prstDash val="solid"/>
            <a:headEnd type="none" w="sm" len="sm"/>
            <a:tailEnd type="none" w="sm" len="sm"/>
          </a:ln>
        </p:spPr>
        <p:txBody>
          <a:bodyPr/>
          <a:lstStyle/>
          <a:p>
            <a:endParaRPr lang="en-GB"/>
          </a:p>
        </p:txBody>
      </p:sp>
      <p:sp>
        <p:nvSpPr>
          <p:cNvPr id="6" name="AutoShape 6"/>
          <p:cNvSpPr/>
          <p:nvPr/>
        </p:nvSpPr>
        <p:spPr>
          <a:xfrm>
            <a:off x="5324942" y="7756420"/>
            <a:ext cx="5921259" cy="0"/>
          </a:xfrm>
          <a:prstGeom prst="line">
            <a:avLst/>
          </a:prstGeom>
          <a:ln w="28575" cap="flat">
            <a:solidFill>
              <a:srgbClr val="333333"/>
            </a:solidFill>
            <a:prstDash val="solid"/>
            <a:headEnd type="none" w="sm" len="sm"/>
            <a:tailEnd type="none" w="sm" len="sm"/>
          </a:ln>
        </p:spPr>
        <p:txBody>
          <a:bodyPr/>
          <a:lstStyle/>
          <a:p>
            <a:endParaRPr lang="en-GB"/>
          </a:p>
        </p:txBody>
      </p:sp>
      <p:sp>
        <p:nvSpPr>
          <p:cNvPr id="7" name="AutoShape 7"/>
          <p:cNvSpPr/>
          <p:nvPr/>
        </p:nvSpPr>
        <p:spPr>
          <a:xfrm>
            <a:off x="5324942" y="8475175"/>
            <a:ext cx="5921259" cy="0"/>
          </a:xfrm>
          <a:prstGeom prst="line">
            <a:avLst/>
          </a:prstGeom>
          <a:ln w="28575" cap="flat">
            <a:solidFill>
              <a:srgbClr val="333333"/>
            </a:solidFill>
            <a:prstDash val="solid"/>
            <a:headEnd type="none" w="sm" len="sm"/>
            <a:tailEnd type="none" w="sm" len="sm"/>
          </a:ln>
        </p:spPr>
        <p:txBody>
          <a:bodyPr/>
          <a:lstStyle/>
          <a:p>
            <a:endParaRPr lang="en-GB"/>
          </a:p>
        </p:txBody>
      </p:sp>
      <p:sp>
        <p:nvSpPr>
          <p:cNvPr id="8" name="Freeform 8"/>
          <p:cNvSpPr/>
          <p:nvPr/>
        </p:nvSpPr>
        <p:spPr>
          <a:xfrm>
            <a:off x="-4191083" y="6095917"/>
            <a:ext cx="8382166" cy="8382166"/>
          </a:xfrm>
          <a:custGeom>
            <a:avLst/>
            <a:gdLst/>
            <a:ahLst/>
            <a:cxnLst/>
            <a:rect l="l" t="t" r="r" b="b"/>
            <a:pathLst>
              <a:path w="8382166" h="8382166">
                <a:moveTo>
                  <a:pt x="0" y="0"/>
                </a:moveTo>
                <a:lnTo>
                  <a:pt x="8382166" y="0"/>
                </a:lnTo>
                <a:lnTo>
                  <a:pt x="8382166" y="8382166"/>
                </a:lnTo>
                <a:lnTo>
                  <a:pt x="0" y="83821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TextBox 9"/>
          <p:cNvSpPr txBox="1"/>
          <p:nvPr/>
        </p:nvSpPr>
        <p:spPr>
          <a:xfrm>
            <a:off x="1028700" y="2458154"/>
            <a:ext cx="13919249" cy="2057400"/>
          </a:xfrm>
          <a:prstGeom prst="rect">
            <a:avLst/>
          </a:prstGeom>
        </p:spPr>
        <p:txBody>
          <a:bodyPr lIns="0" tIns="0" rIns="0" bIns="0" rtlCol="0" anchor="t">
            <a:spAutoFit/>
          </a:bodyPr>
          <a:lstStyle/>
          <a:p>
            <a:pPr algn="l">
              <a:lnSpc>
                <a:spcPts val="16200"/>
              </a:lnSpc>
            </a:pPr>
            <a:r>
              <a:rPr lang="en-US" sz="13500">
                <a:solidFill>
                  <a:srgbClr val="333333"/>
                </a:solidFill>
                <a:latin typeface="Noto Serif Display ExtraCondensed Ultra-Bold Italics"/>
              </a:rPr>
              <a:t>Content</a:t>
            </a:r>
          </a:p>
        </p:txBody>
      </p:sp>
      <p:sp>
        <p:nvSpPr>
          <p:cNvPr id="10" name="AutoShape 10"/>
          <p:cNvSpPr/>
          <p:nvPr/>
        </p:nvSpPr>
        <p:spPr>
          <a:xfrm>
            <a:off x="8679763" y="3657517"/>
            <a:ext cx="3559327" cy="0"/>
          </a:xfrm>
          <a:prstGeom prst="line">
            <a:avLst/>
          </a:prstGeom>
          <a:ln w="47625" cap="flat">
            <a:solidFill>
              <a:srgbClr val="333333"/>
            </a:solidFill>
            <a:prstDash val="solid"/>
            <a:headEnd type="none" w="sm" len="sm"/>
            <a:tailEnd type="arrow" w="med" len="sm"/>
          </a:ln>
        </p:spPr>
        <p:txBody>
          <a:bodyPr/>
          <a:lstStyle/>
          <a:p>
            <a:endParaRPr lang="en-GB"/>
          </a:p>
        </p:txBody>
      </p:sp>
      <p:sp>
        <p:nvSpPr>
          <p:cNvPr id="11" name="Freeform 11"/>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a:p>
        </p:txBody>
      </p:sp>
      <p:grpSp>
        <p:nvGrpSpPr>
          <p:cNvPr id="12" name="Group 12"/>
          <p:cNvGrpSpPr/>
          <p:nvPr/>
        </p:nvGrpSpPr>
        <p:grpSpPr>
          <a:xfrm>
            <a:off x="1028700" y="8933743"/>
            <a:ext cx="3198309" cy="1087261"/>
            <a:chOff x="0" y="0"/>
            <a:chExt cx="4264412" cy="1449681"/>
          </a:xfrm>
        </p:grpSpPr>
        <p:grpSp>
          <p:nvGrpSpPr>
            <p:cNvPr id="13" name="Group 13"/>
            <p:cNvGrpSpPr/>
            <p:nvPr/>
          </p:nvGrpSpPr>
          <p:grpSpPr>
            <a:xfrm>
              <a:off x="0" y="0"/>
              <a:ext cx="1387487" cy="1449681"/>
              <a:chOff x="0" y="0"/>
              <a:chExt cx="777929" cy="812800"/>
            </a:xfrm>
          </p:grpSpPr>
          <p:sp>
            <p:nvSpPr>
              <p:cNvPr id="14" name="Freeform 14"/>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15" name="TextBox 15"/>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16" name="Group 16"/>
            <p:cNvGrpSpPr/>
            <p:nvPr/>
          </p:nvGrpSpPr>
          <p:grpSpPr>
            <a:xfrm>
              <a:off x="10407" y="78690"/>
              <a:ext cx="1361072" cy="1370991"/>
              <a:chOff x="0" y="0"/>
              <a:chExt cx="768052" cy="773650"/>
            </a:xfrm>
          </p:grpSpPr>
          <p:sp>
            <p:nvSpPr>
              <p:cNvPr id="17" name="Freeform 17"/>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6"/>
                <a:stretch>
                  <a:fillRect t="-4607" b="-27761"/>
                </a:stretch>
              </a:blipFill>
            </p:spPr>
            <p:txBody>
              <a:bodyPr/>
              <a:lstStyle/>
              <a:p>
                <a:endParaRPr lang="en-GB"/>
              </a:p>
            </p:txBody>
          </p:sp>
        </p:grpSp>
        <p:sp>
          <p:nvSpPr>
            <p:cNvPr id="18" name="TextBox 18"/>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sp>
        <p:nvSpPr>
          <p:cNvPr id="19" name="Freeform 19"/>
          <p:cNvSpPr/>
          <p:nvPr/>
        </p:nvSpPr>
        <p:spPr>
          <a:xfrm>
            <a:off x="14352204" y="7154127"/>
            <a:ext cx="2323246" cy="2323246"/>
          </a:xfrm>
          <a:custGeom>
            <a:avLst/>
            <a:gdLst/>
            <a:ahLst/>
            <a:cxnLst/>
            <a:rect l="l" t="t" r="r" b="b"/>
            <a:pathLst>
              <a:path w="2323246" h="2323246">
                <a:moveTo>
                  <a:pt x="0" y="0"/>
                </a:moveTo>
                <a:lnTo>
                  <a:pt x="2323247" y="0"/>
                </a:lnTo>
                <a:lnTo>
                  <a:pt x="2323247" y="2323246"/>
                </a:lnTo>
                <a:lnTo>
                  <a:pt x="0" y="232324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a:p>
        </p:txBody>
      </p:sp>
      <p:sp>
        <p:nvSpPr>
          <p:cNvPr id="20" name="TextBox 20"/>
          <p:cNvSpPr txBox="1"/>
          <p:nvPr/>
        </p:nvSpPr>
        <p:spPr>
          <a:xfrm>
            <a:off x="5542405" y="5649853"/>
            <a:ext cx="5375681" cy="552594"/>
          </a:xfrm>
          <a:prstGeom prst="rect">
            <a:avLst/>
          </a:prstGeom>
        </p:spPr>
        <p:txBody>
          <a:bodyPr lIns="0" tIns="0" rIns="0" bIns="0" rtlCol="0" anchor="t">
            <a:spAutoFit/>
          </a:bodyPr>
          <a:lstStyle/>
          <a:p>
            <a:pPr algn="just">
              <a:lnSpc>
                <a:spcPts val="4463"/>
              </a:lnSpc>
            </a:pPr>
            <a:r>
              <a:rPr lang="en-US" sz="3188">
                <a:solidFill>
                  <a:srgbClr val="333333"/>
                </a:solidFill>
                <a:latin typeface="Public Sans"/>
              </a:rPr>
              <a:t>How I Started - My Story</a:t>
            </a:r>
          </a:p>
        </p:txBody>
      </p:sp>
      <p:sp>
        <p:nvSpPr>
          <p:cNvPr id="21" name="TextBox 21"/>
          <p:cNvSpPr txBox="1"/>
          <p:nvPr/>
        </p:nvSpPr>
        <p:spPr>
          <a:xfrm>
            <a:off x="5542405" y="6368696"/>
            <a:ext cx="5582696" cy="552594"/>
          </a:xfrm>
          <a:prstGeom prst="rect">
            <a:avLst/>
          </a:prstGeom>
        </p:spPr>
        <p:txBody>
          <a:bodyPr lIns="0" tIns="0" rIns="0" bIns="0" rtlCol="0" anchor="t">
            <a:spAutoFit/>
          </a:bodyPr>
          <a:lstStyle/>
          <a:p>
            <a:pPr algn="just">
              <a:lnSpc>
                <a:spcPts val="4463"/>
              </a:lnSpc>
            </a:pPr>
            <a:r>
              <a:rPr lang="en-US" sz="3188">
                <a:solidFill>
                  <a:srgbClr val="333333"/>
                </a:solidFill>
                <a:latin typeface="Public Sans"/>
              </a:rPr>
              <a:t>Introduction - Business Idea</a:t>
            </a:r>
          </a:p>
        </p:txBody>
      </p:sp>
      <p:sp>
        <p:nvSpPr>
          <p:cNvPr id="22" name="TextBox 22"/>
          <p:cNvSpPr txBox="1"/>
          <p:nvPr/>
        </p:nvSpPr>
        <p:spPr>
          <a:xfrm>
            <a:off x="5542405" y="7087452"/>
            <a:ext cx="5582696" cy="552594"/>
          </a:xfrm>
          <a:prstGeom prst="rect">
            <a:avLst/>
          </a:prstGeom>
        </p:spPr>
        <p:txBody>
          <a:bodyPr lIns="0" tIns="0" rIns="0" bIns="0" rtlCol="0" anchor="t">
            <a:spAutoFit/>
          </a:bodyPr>
          <a:lstStyle/>
          <a:p>
            <a:pPr algn="just">
              <a:lnSpc>
                <a:spcPts val="4463"/>
              </a:lnSpc>
            </a:pPr>
            <a:r>
              <a:rPr lang="en-US" sz="3188">
                <a:solidFill>
                  <a:srgbClr val="333333"/>
                </a:solidFill>
                <a:latin typeface="Public Sans"/>
              </a:rPr>
              <a:t>Introduction - Scalability</a:t>
            </a:r>
          </a:p>
        </p:txBody>
      </p:sp>
      <p:sp>
        <p:nvSpPr>
          <p:cNvPr id="23" name="TextBox 23"/>
          <p:cNvSpPr txBox="1"/>
          <p:nvPr/>
        </p:nvSpPr>
        <p:spPr>
          <a:xfrm>
            <a:off x="5542405" y="7806207"/>
            <a:ext cx="5582696" cy="547663"/>
          </a:xfrm>
          <a:prstGeom prst="rect">
            <a:avLst/>
          </a:prstGeom>
        </p:spPr>
        <p:txBody>
          <a:bodyPr lIns="0" tIns="0" rIns="0" bIns="0" rtlCol="0" anchor="t">
            <a:spAutoFit/>
          </a:bodyPr>
          <a:lstStyle/>
          <a:p>
            <a:pPr algn="just">
              <a:lnSpc>
                <a:spcPts val="4463"/>
              </a:lnSpc>
            </a:pPr>
            <a:r>
              <a:rPr lang="en-US" sz="3188">
                <a:solidFill>
                  <a:srgbClr val="333333"/>
                </a:solidFill>
                <a:latin typeface="Public Sans"/>
              </a:rPr>
              <a:t>Introduction - Feasibility</a:t>
            </a:r>
          </a:p>
        </p:txBody>
      </p:sp>
      <p:sp>
        <p:nvSpPr>
          <p:cNvPr id="24" name="TextBox 24"/>
          <p:cNvSpPr txBox="1"/>
          <p:nvPr/>
        </p:nvSpPr>
        <p:spPr>
          <a:xfrm>
            <a:off x="5542405" y="8524963"/>
            <a:ext cx="5164185" cy="552594"/>
          </a:xfrm>
          <a:prstGeom prst="rect">
            <a:avLst/>
          </a:prstGeom>
        </p:spPr>
        <p:txBody>
          <a:bodyPr lIns="0" tIns="0" rIns="0" bIns="0" rtlCol="0" anchor="t">
            <a:spAutoFit/>
          </a:bodyPr>
          <a:lstStyle/>
          <a:p>
            <a:pPr algn="just">
              <a:lnSpc>
                <a:spcPts val="4463"/>
              </a:lnSpc>
            </a:pPr>
            <a:r>
              <a:rPr lang="en-US" sz="3188">
                <a:solidFill>
                  <a:srgbClr val="333333"/>
                </a:solidFill>
                <a:latin typeface="Public Sans"/>
              </a:rPr>
              <a:t>Class Exercise</a:t>
            </a:r>
          </a:p>
        </p:txBody>
      </p:sp>
      <p:sp>
        <p:nvSpPr>
          <p:cNvPr id="25" name="TextBox 25"/>
          <p:cNvSpPr txBox="1"/>
          <p:nvPr/>
        </p:nvSpPr>
        <p:spPr>
          <a:xfrm>
            <a:off x="5542405" y="4931097"/>
            <a:ext cx="5375681" cy="552594"/>
          </a:xfrm>
          <a:prstGeom prst="rect">
            <a:avLst/>
          </a:prstGeom>
        </p:spPr>
        <p:txBody>
          <a:bodyPr lIns="0" tIns="0" rIns="0" bIns="0" rtlCol="0" anchor="t">
            <a:spAutoFit/>
          </a:bodyPr>
          <a:lstStyle/>
          <a:p>
            <a:pPr algn="just">
              <a:lnSpc>
                <a:spcPts val="4463"/>
              </a:lnSpc>
            </a:pPr>
            <a:r>
              <a:rPr lang="en-US" sz="3188">
                <a:solidFill>
                  <a:srgbClr val="333333"/>
                </a:solidFill>
                <a:latin typeface="Public Sans"/>
              </a:rPr>
              <a:t>Greetings</a:t>
            </a:r>
          </a:p>
        </p:txBody>
      </p:sp>
      <p:sp>
        <p:nvSpPr>
          <p:cNvPr id="26" name="TextBox 26"/>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27" name="TextBox 27"/>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
        <p:nvSpPr>
          <p:cNvPr id="28" name="TextBox 28"/>
          <p:cNvSpPr txBox="1"/>
          <p:nvPr/>
        </p:nvSpPr>
        <p:spPr>
          <a:xfrm>
            <a:off x="12780793" y="2647563"/>
            <a:ext cx="4719586" cy="2067533"/>
          </a:xfrm>
          <a:prstGeom prst="rect">
            <a:avLst/>
          </a:prstGeom>
        </p:spPr>
        <p:txBody>
          <a:bodyPr lIns="0" tIns="0" rIns="0" bIns="0" rtlCol="0" anchor="t">
            <a:spAutoFit/>
          </a:bodyPr>
          <a:lstStyle/>
          <a:p>
            <a:pPr algn="l">
              <a:lnSpc>
                <a:spcPts val="8191"/>
              </a:lnSpc>
            </a:pPr>
            <a:r>
              <a:rPr lang="en-US" sz="6825">
                <a:solidFill>
                  <a:srgbClr val="333333"/>
                </a:solidFill>
                <a:latin typeface="Noto Serif Display ExtraCondensed Ultra-Bold Italics"/>
              </a:rPr>
              <a:t>Good day to</a:t>
            </a:r>
          </a:p>
          <a:p>
            <a:pPr algn="l">
              <a:lnSpc>
                <a:spcPts val="8191"/>
              </a:lnSpc>
            </a:pPr>
            <a:r>
              <a:rPr lang="en-US" sz="6825">
                <a:solidFill>
                  <a:srgbClr val="333333"/>
                </a:solidFill>
                <a:latin typeface="Noto Serif Display ExtraCondensed Ultra-Bold Italics"/>
              </a:rPr>
              <a:t>everyone</a:t>
            </a:r>
          </a:p>
        </p:txBody>
      </p:sp>
      <p:sp>
        <p:nvSpPr>
          <p:cNvPr id="29" name="TextBox 29"/>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Freeform 3"/>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4" name="Group 4"/>
          <p:cNvGrpSpPr/>
          <p:nvPr/>
        </p:nvGrpSpPr>
        <p:grpSpPr>
          <a:xfrm>
            <a:off x="1028700" y="8933743"/>
            <a:ext cx="3198309" cy="1087261"/>
            <a:chOff x="0" y="0"/>
            <a:chExt cx="4264412" cy="1449681"/>
          </a:xfrm>
        </p:grpSpPr>
        <p:grpSp>
          <p:nvGrpSpPr>
            <p:cNvPr id="5" name="Group 5"/>
            <p:cNvGrpSpPr/>
            <p:nvPr/>
          </p:nvGrpSpPr>
          <p:grpSpPr>
            <a:xfrm>
              <a:off x="0" y="0"/>
              <a:ext cx="1387487" cy="1449681"/>
              <a:chOff x="0" y="0"/>
              <a:chExt cx="777929" cy="812800"/>
            </a:xfrm>
          </p:grpSpPr>
          <p:sp>
            <p:nvSpPr>
              <p:cNvPr id="6" name="Freeform 6"/>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7" name="TextBox 7"/>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8" name="Group 8"/>
            <p:cNvGrpSpPr/>
            <p:nvPr/>
          </p:nvGrpSpPr>
          <p:grpSpPr>
            <a:xfrm>
              <a:off x="10407" y="78690"/>
              <a:ext cx="1361072" cy="1370991"/>
              <a:chOff x="0" y="0"/>
              <a:chExt cx="768052" cy="773650"/>
            </a:xfrm>
          </p:grpSpPr>
          <p:sp>
            <p:nvSpPr>
              <p:cNvPr id="9" name="Freeform 9"/>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0" name="TextBox 10"/>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sp>
        <p:nvSpPr>
          <p:cNvPr id="11" name="Freeform 11"/>
          <p:cNvSpPr/>
          <p:nvPr/>
        </p:nvSpPr>
        <p:spPr>
          <a:xfrm>
            <a:off x="13356302" y="3048810"/>
            <a:ext cx="3363813" cy="3069479"/>
          </a:xfrm>
          <a:custGeom>
            <a:avLst/>
            <a:gdLst/>
            <a:ahLst/>
            <a:cxnLst/>
            <a:rect l="l" t="t" r="r" b="b"/>
            <a:pathLst>
              <a:path w="3363813" h="3069479">
                <a:moveTo>
                  <a:pt x="0" y="0"/>
                </a:moveTo>
                <a:lnTo>
                  <a:pt x="3363813" y="0"/>
                </a:lnTo>
                <a:lnTo>
                  <a:pt x="3363813" y="3069479"/>
                </a:lnTo>
                <a:lnTo>
                  <a:pt x="0" y="3069479"/>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12" name="Freeform 12"/>
          <p:cNvSpPr/>
          <p:nvPr/>
        </p:nvSpPr>
        <p:spPr>
          <a:xfrm>
            <a:off x="6940648" y="7455895"/>
            <a:ext cx="484403" cy="482586"/>
          </a:xfrm>
          <a:custGeom>
            <a:avLst/>
            <a:gdLst/>
            <a:ahLst/>
            <a:cxnLst/>
            <a:rect l="l" t="t" r="r" b="b"/>
            <a:pathLst>
              <a:path w="484403" h="482586">
                <a:moveTo>
                  <a:pt x="0" y="0"/>
                </a:moveTo>
                <a:lnTo>
                  <a:pt x="484403" y="0"/>
                </a:lnTo>
                <a:lnTo>
                  <a:pt x="484403" y="482586"/>
                </a:lnTo>
                <a:lnTo>
                  <a:pt x="0" y="4825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a:p>
        </p:txBody>
      </p:sp>
      <p:sp>
        <p:nvSpPr>
          <p:cNvPr id="13" name="Freeform 13"/>
          <p:cNvSpPr/>
          <p:nvPr/>
        </p:nvSpPr>
        <p:spPr>
          <a:xfrm>
            <a:off x="622538" y="7494108"/>
            <a:ext cx="406162" cy="406162"/>
          </a:xfrm>
          <a:custGeom>
            <a:avLst/>
            <a:gdLst/>
            <a:ahLst/>
            <a:cxnLst/>
            <a:rect l="l" t="t" r="r" b="b"/>
            <a:pathLst>
              <a:path w="406162" h="406162">
                <a:moveTo>
                  <a:pt x="0" y="0"/>
                </a:moveTo>
                <a:lnTo>
                  <a:pt x="406162" y="0"/>
                </a:lnTo>
                <a:lnTo>
                  <a:pt x="406162" y="406161"/>
                </a:lnTo>
                <a:lnTo>
                  <a:pt x="0" y="406161"/>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a:p>
        </p:txBody>
      </p:sp>
      <p:sp>
        <p:nvSpPr>
          <p:cNvPr id="14" name="TextBox 14"/>
          <p:cNvSpPr txBox="1"/>
          <p:nvPr/>
        </p:nvSpPr>
        <p:spPr>
          <a:xfrm>
            <a:off x="1028700" y="2184274"/>
            <a:ext cx="14733683" cy="1126544"/>
          </a:xfrm>
          <a:prstGeom prst="rect">
            <a:avLst/>
          </a:prstGeom>
        </p:spPr>
        <p:txBody>
          <a:bodyPr lIns="0" tIns="0" rIns="0" bIns="0" rtlCol="0" anchor="t">
            <a:spAutoFit/>
          </a:bodyPr>
          <a:lstStyle/>
          <a:p>
            <a:pPr algn="l">
              <a:lnSpc>
                <a:spcPts val="8926"/>
              </a:lnSpc>
            </a:pPr>
            <a:r>
              <a:rPr lang="en-US" sz="7438">
                <a:solidFill>
                  <a:srgbClr val="333333"/>
                </a:solidFill>
                <a:latin typeface="Noto Serif Display ExtraCondensed Ultra-Bold Italics"/>
              </a:rPr>
              <a:t>How I Started - My Story</a:t>
            </a:r>
          </a:p>
        </p:txBody>
      </p:sp>
      <p:sp>
        <p:nvSpPr>
          <p:cNvPr id="15" name="TextBox 15"/>
          <p:cNvSpPr txBox="1"/>
          <p:nvPr/>
        </p:nvSpPr>
        <p:spPr>
          <a:xfrm>
            <a:off x="1028700" y="3482268"/>
            <a:ext cx="12850167" cy="1964438"/>
          </a:xfrm>
          <a:prstGeom prst="rect">
            <a:avLst/>
          </a:prstGeom>
        </p:spPr>
        <p:txBody>
          <a:bodyPr lIns="0" tIns="0" rIns="0" bIns="0" rtlCol="0" anchor="t">
            <a:spAutoFit/>
          </a:bodyPr>
          <a:lstStyle/>
          <a:p>
            <a:pPr algn="just">
              <a:lnSpc>
                <a:spcPts val="15904"/>
              </a:lnSpc>
            </a:pPr>
            <a:r>
              <a:rPr lang="en-US" sz="11360" dirty="0">
                <a:solidFill>
                  <a:srgbClr val="333333"/>
                </a:solidFill>
                <a:latin typeface="Public Sans Bold"/>
              </a:rPr>
              <a:t>Be Ready to Fail!</a:t>
            </a:r>
          </a:p>
        </p:txBody>
      </p:sp>
      <p:sp>
        <p:nvSpPr>
          <p:cNvPr id="16" name="TextBox 16"/>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7" name="TextBox 17"/>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
        <p:nvSpPr>
          <p:cNvPr id="18" name="TextBox 18"/>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02</a:t>
            </a:r>
          </a:p>
        </p:txBody>
      </p:sp>
      <p:sp>
        <p:nvSpPr>
          <p:cNvPr id="19" name="TextBox 19"/>
          <p:cNvSpPr txBox="1"/>
          <p:nvPr/>
        </p:nvSpPr>
        <p:spPr>
          <a:xfrm>
            <a:off x="1028700" y="5967402"/>
            <a:ext cx="14733683" cy="1126544"/>
          </a:xfrm>
          <a:prstGeom prst="rect">
            <a:avLst/>
          </a:prstGeom>
        </p:spPr>
        <p:txBody>
          <a:bodyPr lIns="0" tIns="0" rIns="0" bIns="0" rtlCol="0" anchor="t">
            <a:spAutoFit/>
          </a:bodyPr>
          <a:lstStyle/>
          <a:p>
            <a:pPr algn="l">
              <a:lnSpc>
                <a:spcPts val="8926"/>
              </a:lnSpc>
            </a:pPr>
            <a:r>
              <a:rPr lang="en-US" sz="7438">
                <a:solidFill>
                  <a:srgbClr val="333333"/>
                </a:solidFill>
                <a:latin typeface="Noto Serif Display ExtraCondensed Ultra-Bold Italics"/>
              </a:rPr>
              <a:t>About AfriteQ Academy</a:t>
            </a:r>
          </a:p>
        </p:txBody>
      </p:sp>
      <p:sp>
        <p:nvSpPr>
          <p:cNvPr id="20" name="TextBox 20"/>
          <p:cNvSpPr txBox="1"/>
          <p:nvPr/>
        </p:nvSpPr>
        <p:spPr>
          <a:xfrm>
            <a:off x="1161051" y="7341595"/>
            <a:ext cx="6154149" cy="1178143"/>
          </a:xfrm>
          <a:prstGeom prst="rect">
            <a:avLst/>
          </a:prstGeom>
        </p:spPr>
        <p:txBody>
          <a:bodyPr lIns="0" tIns="0" rIns="0" bIns="0" rtlCol="0" anchor="t">
            <a:spAutoFit/>
          </a:bodyPr>
          <a:lstStyle/>
          <a:p>
            <a:pPr algn="just">
              <a:lnSpc>
                <a:spcPts val="4793"/>
              </a:lnSpc>
            </a:pPr>
            <a:r>
              <a:rPr lang="en-US" sz="3424" u="sng" dirty="0">
                <a:solidFill>
                  <a:schemeClr val="tx1">
                    <a:lumMod val="65000"/>
                    <a:lumOff val="35000"/>
                  </a:schemeClr>
                </a:solidFill>
                <a:latin typeface="Public Sans"/>
                <a:hlinkClick r:id="rId11">
                  <a:extLst>
                    <a:ext uri="{A12FA001-AC4F-418D-AE19-62706E023703}">
                      <ahyp:hlinkClr xmlns:ahyp="http://schemas.microsoft.com/office/drawing/2018/hyperlinkcolor" val="tx"/>
                    </a:ext>
                  </a:extLst>
                </a:hlinkClick>
              </a:rPr>
              <a:t>www.afriteqacademy.com</a:t>
            </a:r>
            <a:endParaRPr lang="en-US" sz="3424" u="sng" dirty="0">
              <a:solidFill>
                <a:schemeClr val="tx1">
                  <a:lumMod val="65000"/>
                  <a:lumOff val="35000"/>
                </a:schemeClr>
              </a:solidFill>
              <a:latin typeface="Public Sans"/>
            </a:endParaRPr>
          </a:p>
          <a:p>
            <a:pPr algn="just">
              <a:lnSpc>
                <a:spcPts val="4793"/>
              </a:lnSpc>
            </a:pPr>
            <a:r>
              <a:rPr lang="en-US" sz="3424" u="sng" dirty="0">
                <a:solidFill>
                  <a:schemeClr val="tx1">
                    <a:lumMod val="65000"/>
                    <a:lumOff val="35000"/>
                  </a:schemeClr>
                </a:solidFill>
                <a:latin typeface="Public Sans"/>
              </a:rPr>
              <a:t>afriteqacademy@gmail.com</a:t>
            </a:r>
          </a:p>
        </p:txBody>
      </p:sp>
      <p:sp>
        <p:nvSpPr>
          <p:cNvPr id="21" name="TextBox 21"/>
          <p:cNvSpPr txBox="1"/>
          <p:nvPr/>
        </p:nvSpPr>
        <p:spPr>
          <a:xfrm>
            <a:off x="7554865" y="7379695"/>
            <a:ext cx="10088857" cy="596886"/>
          </a:xfrm>
          <a:prstGeom prst="rect">
            <a:avLst/>
          </a:prstGeom>
        </p:spPr>
        <p:txBody>
          <a:bodyPr lIns="0" tIns="0" rIns="0" bIns="0" rtlCol="0" anchor="t">
            <a:spAutoFit/>
          </a:bodyPr>
          <a:lstStyle/>
          <a:p>
            <a:pPr algn="just">
              <a:lnSpc>
                <a:spcPts val="4793"/>
              </a:lnSpc>
            </a:pPr>
            <a:r>
              <a:rPr lang="en-US" sz="3424" dirty="0">
                <a:solidFill>
                  <a:srgbClr val="333333"/>
                </a:solidFill>
                <a:latin typeface="Public Sans"/>
              </a:rPr>
              <a:t>@afriteqacademy  @engineeringsummercamp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Freeform 3"/>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4" name="Group 4"/>
          <p:cNvGrpSpPr/>
          <p:nvPr/>
        </p:nvGrpSpPr>
        <p:grpSpPr>
          <a:xfrm>
            <a:off x="1028700" y="8933743"/>
            <a:ext cx="3198309" cy="1087261"/>
            <a:chOff x="0" y="0"/>
            <a:chExt cx="4264412" cy="1449681"/>
          </a:xfrm>
        </p:grpSpPr>
        <p:grpSp>
          <p:nvGrpSpPr>
            <p:cNvPr id="5" name="Group 5"/>
            <p:cNvGrpSpPr/>
            <p:nvPr/>
          </p:nvGrpSpPr>
          <p:grpSpPr>
            <a:xfrm>
              <a:off x="0" y="0"/>
              <a:ext cx="1387487" cy="1449681"/>
              <a:chOff x="0" y="0"/>
              <a:chExt cx="777929" cy="812800"/>
            </a:xfrm>
          </p:grpSpPr>
          <p:sp>
            <p:nvSpPr>
              <p:cNvPr id="6" name="Freeform 6"/>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7" name="TextBox 7"/>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8" name="Group 8"/>
            <p:cNvGrpSpPr/>
            <p:nvPr/>
          </p:nvGrpSpPr>
          <p:grpSpPr>
            <a:xfrm>
              <a:off x="10407" y="78690"/>
              <a:ext cx="1361072" cy="1370991"/>
              <a:chOff x="0" y="0"/>
              <a:chExt cx="768052" cy="773650"/>
            </a:xfrm>
          </p:grpSpPr>
          <p:sp>
            <p:nvSpPr>
              <p:cNvPr id="9" name="Freeform 9"/>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0" name="TextBox 10"/>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sp>
        <p:nvSpPr>
          <p:cNvPr id="11" name="Freeform 11"/>
          <p:cNvSpPr/>
          <p:nvPr/>
        </p:nvSpPr>
        <p:spPr>
          <a:xfrm>
            <a:off x="13470062" y="6139997"/>
            <a:ext cx="3969678" cy="3168525"/>
          </a:xfrm>
          <a:custGeom>
            <a:avLst/>
            <a:gdLst/>
            <a:ahLst/>
            <a:cxnLst/>
            <a:rect l="l" t="t" r="r" b="b"/>
            <a:pathLst>
              <a:path w="3969678" h="3168525">
                <a:moveTo>
                  <a:pt x="0" y="0"/>
                </a:moveTo>
                <a:lnTo>
                  <a:pt x="3969678" y="0"/>
                </a:lnTo>
                <a:lnTo>
                  <a:pt x="3969678" y="3168525"/>
                </a:lnTo>
                <a:lnTo>
                  <a:pt x="0" y="3168525"/>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12" name="TextBox 12"/>
          <p:cNvSpPr txBox="1"/>
          <p:nvPr/>
        </p:nvSpPr>
        <p:spPr>
          <a:xfrm>
            <a:off x="1028700" y="2184274"/>
            <a:ext cx="9940485" cy="1126544"/>
          </a:xfrm>
          <a:prstGeom prst="rect">
            <a:avLst/>
          </a:prstGeom>
        </p:spPr>
        <p:txBody>
          <a:bodyPr lIns="0" tIns="0" rIns="0" bIns="0" rtlCol="0" anchor="t">
            <a:spAutoFit/>
          </a:bodyPr>
          <a:lstStyle/>
          <a:p>
            <a:pPr algn="l">
              <a:lnSpc>
                <a:spcPts val="8926"/>
              </a:lnSpc>
            </a:pPr>
            <a:r>
              <a:rPr lang="en-US" sz="7438">
                <a:solidFill>
                  <a:srgbClr val="333333"/>
                </a:solidFill>
                <a:latin typeface="Noto Serif Display ExtraCondensed Ultra-Bold Italics"/>
              </a:rPr>
              <a:t>Introduction</a:t>
            </a:r>
          </a:p>
        </p:txBody>
      </p:sp>
      <p:sp>
        <p:nvSpPr>
          <p:cNvPr id="13" name="TextBox 13"/>
          <p:cNvSpPr txBox="1"/>
          <p:nvPr/>
        </p:nvSpPr>
        <p:spPr>
          <a:xfrm>
            <a:off x="1028700" y="4034718"/>
            <a:ext cx="4812916" cy="507365"/>
          </a:xfrm>
          <a:prstGeom prst="rect">
            <a:avLst/>
          </a:prstGeom>
        </p:spPr>
        <p:txBody>
          <a:bodyPr lIns="0" tIns="0" rIns="0" bIns="0" rtlCol="0" anchor="t">
            <a:spAutoFit/>
          </a:bodyPr>
          <a:lstStyle/>
          <a:p>
            <a:pPr algn="just">
              <a:lnSpc>
                <a:spcPts val="4059"/>
              </a:lnSpc>
            </a:pPr>
            <a:r>
              <a:rPr lang="en-US" sz="2899">
                <a:solidFill>
                  <a:srgbClr val="333333"/>
                </a:solidFill>
                <a:latin typeface="Public Sans Bold"/>
              </a:rPr>
              <a:t>What is a Business Idea?</a:t>
            </a:r>
          </a:p>
        </p:txBody>
      </p:sp>
      <p:sp>
        <p:nvSpPr>
          <p:cNvPr id="14" name="TextBox 14"/>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5" name="TextBox 15"/>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
        <p:nvSpPr>
          <p:cNvPr id="16" name="TextBox 16"/>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03</a:t>
            </a:r>
          </a:p>
        </p:txBody>
      </p:sp>
      <p:sp>
        <p:nvSpPr>
          <p:cNvPr id="17" name="TextBox 17"/>
          <p:cNvSpPr txBox="1"/>
          <p:nvPr/>
        </p:nvSpPr>
        <p:spPr>
          <a:xfrm>
            <a:off x="1028700" y="4808783"/>
            <a:ext cx="13864591" cy="2557653"/>
          </a:xfrm>
          <a:prstGeom prst="rect">
            <a:avLst/>
          </a:prstGeom>
        </p:spPr>
        <p:txBody>
          <a:bodyPr lIns="0" tIns="0" rIns="0" bIns="0" rtlCol="0" anchor="t">
            <a:spAutoFit/>
          </a:bodyPr>
          <a:lstStyle/>
          <a:p>
            <a:pPr algn="l">
              <a:lnSpc>
                <a:spcPts val="4055"/>
              </a:lnSpc>
            </a:pPr>
            <a:r>
              <a:rPr lang="en-US" sz="2599">
                <a:solidFill>
                  <a:srgbClr val="000000"/>
                </a:solidFill>
                <a:latin typeface="Public Sans"/>
              </a:rPr>
              <a:t>A business idea is a concept that can be used for financial gain, typically centered on a product or service that can be offered for money. It is the first step in the development of a business. A business idea is not just about having an innovative product or service but also about recognizing the need for that product or service in the market, identifying the target audience, and understanding how to deliver it effectively.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Freeform 3"/>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4" name="Group 4"/>
          <p:cNvGrpSpPr/>
          <p:nvPr/>
        </p:nvGrpSpPr>
        <p:grpSpPr>
          <a:xfrm>
            <a:off x="1028700" y="8933743"/>
            <a:ext cx="3198309" cy="1087261"/>
            <a:chOff x="0" y="0"/>
            <a:chExt cx="4264412" cy="1449681"/>
          </a:xfrm>
        </p:grpSpPr>
        <p:grpSp>
          <p:nvGrpSpPr>
            <p:cNvPr id="5" name="Group 5"/>
            <p:cNvGrpSpPr/>
            <p:nvPr/>
          </p:nvGrpSpPr>
          <p:grpSpPr>
            <a:xfrm>
              <a:off x="0" y="0"/>
              <a:ext cx="1387487" cy="1449681"/>
              <a:chOff x="0" y="0"/>
              <a:chExt cx="777929" cy="812800"/>
            </a:xfrm>
          </p:grpSpPr>
          <p:sp>
            <p:nvSpPr>
              <p:cNvPr id="6" name="Freeform 6"/>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7" name="TextBox 7"/>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8" name="Group 8"/>
            <p:cNvGrpSpPr/>
            <p:nvPr/>
          </p:nvGrpSpPr>
          <p:grpSpPr>
            <a:xfrm>
              <a:off x="10407" y="78690"/>
              <a:ext cx="1361072" cy="1370991"/>
              <a:chOff x="0" y="0"/>
              <a:chExt cx="768052" cy="773650"/>
            </a:xfrm>
          </p:grpSpPr>
          <p:sp>
            <p:nvSpPr>
              <p:cNvPr id="9" name="Freeform 9"/>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0" name="TextBox 10"/>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sp>
        <p:nvSpPr>
          <p:cNvPr id="11" name="Freeform 11"/>
          <p:cNvSpPr/>
          <p:nvPr/>
        </p:nvSpPr>
        <p:spPr>
          <a:xfrm>
            <a:off x="15167769" y="6559089"/>
            <a:ext cx="2374653" cy="2374653"/>
          </a:xfrm>
          <a:custGeom>
            <a:avLst/>
            <a:gdLst/>
            <a:ahLst/>
            <a:cxnLst/>
            <a:rect l="l" t="t" r="r" b="b"/>
            <a:pathLst>
              <a:path w="2374653" h="2374653">
                <a:moveTo>
                  <a:pt x="0" y="0"/>
                </a:moveTo>
                <a:lnTo>
                  <a:pt x="2374653" y="0"/>
                </a:lnTo>
                <a:lnTo>
                  <a:pt x="2374653" y="2374654"/>
                </a:lnTo>
                <a:lnTo>
                  <a:pt x="0" y="2374654"/>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12" name="TextBox 12"/>
          <p:cNvSpPr txBox="1"/>
          <p:nvPr/>
        </p:nvSpPr>
        <p:spPr>
          <a:xfrm>
            <a:off x="1028700" y="2184274"/>
            <a:ext cx="9940485" cy="1126544"/>
          </a:xfrm>
          <a:prstGeom prst="rect">
            <a:avLst/>
          </a:prstGeom>
        </p:spPr>
        <p:txBody>
          <a:bodyPr lIns="0" tIns="0" rIns="0" bIns="0" rtlCol="0" anchor="t">
            <a:spAutoFit/>
          </a:bodyPr>
          <a:lstStyle/>
          <a:p>
            <a:pPr algn="l">
              <a:lnSpc>
                <a:spcPts val="8926"/>
              </a:lnSpc>
            </a:pPr>
            <a:r>
              <a:rPr lang="en-US" sz="7438">
                <a:solidFill>
                  <a:srgbClr val="333333"/>
                </a:solidFill>
                <a:latin typeface="Noto Serif Display ExtraCondensed Ultra-Bold Italics"/>
              </a:rPr>
              <a:t>Introduction</a:t>
            </a:r>
          </a:p>
        </p:txBody>
      </p:sp>
      <p:sp>
        <p:nvSpPr>
          <p:cNvPr id="13" name="TextBox 13"/>
          <p:cNvSpPr txBox="1"/>
          <p:nvPr/>
        </p:nvSpPr>
        <p:spPr>
          <a:xfrm>
            <a:off x="1028700" y="4034718"/>
            <a:ext cx="5497659" cy="507365"/>
          </a:xfrm>
          <a:prstGeom prst="rect">
            <a:avLst/>
          </a:prstGeom>
        </p:spPr>
        <p:txBody>
          <a:bodyPr lIns="0" tIns="0" rIns="0" bIns="0" rtlCol="0" anchor="t">
            <a:spAutoFit/>
          </a:bodyPr>
          <a:lstStyle/>
          <a:p>
            <a:pPr algn="just">
              <a:lnSpc>
                <a:spcPts val="4059"/>
              </a:lnSpc>
            </a:pPr>
            <a:r>
              <a:rPr lang="en-US" sz="2899">
                <a:solidFill>
                  <a:srgbClr val="333333"/>
                </a:solidFill>
                <a:latin typeface="Public Sans Bold"/>
              </a:rPr>
              <a:t>What is Scalability?</a:t>
            </a:r>
          </a:p>
        </p:txBody>
      </p:sp>
      <p:sp>
        <p:nvSpPr>
          <p:cNvPr id="14" name="TextBox 14"/>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5" name="TextBox 15"/>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
        <p:nvSpPr>
          <p:cNvPr id="16" name="TextBox 16"/>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04</a:t>
            </a:r>
          </a:p>
        </p:txBody>
      </p:sp>
      <p:sp>
        <p:nvSpPr>
          <p:cNvPr id="17" name="TextBox 17"/>
          <p:cNvSpPr txBox="1"/>
          <p:nvPr/>
        </p:nvSpPr>
        <p:spPr>
          <a:xfrm>
            <a:off x="1028700" y="4808783"/>
            <a:ext cx="13705349" cy="2557653"/>
          </a:xfrm>
          <a:prstGeom prst="rect">
            <a:avLst/>
          </a:prstGeom>
        </p:spPr>
        <p:txBody>
          <a:bodyPr lIns="0" tIns="0" rIns="0" bIns="0" rtlCol="0" anchor="t">
            <a:spAutoFit/>
          </a:bodyPr>
          <a:lstStyle/>
          <a:p>
            <a:pPr algn="l">
              <a:lnSpc>
                <a:spcPts val="4055"/>
              </a:lnSpc>
            </a:pPr>
            <a:r>
              <a:rPr lang="en-US" sz="2599">
                <a:solidFill>
                  <a:srgbClr val="000000"/>
                </a:solidFill>
                <a:latin typeface="Public Sans"/>
              </a:rPr>
              <a:t>Scalability refers to the ability of a business, system, or process to handle increased levels of demand, workload, or growth without compromising performance or efficiency. In the context of a business, scalability means the company can grow its revenue, customer base, and operations while maintaining or improving its operational efficiency and profitability.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Freeform 3"/>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4" name="Group 4"/>
          <p:cNvGrpSpPr/>
          <p:nvPr/>
        </p:nvGrpSpPr>
        <p:grpSpPr>
          <a:xfrm>
            <a:off x="1028700" y="8933743"/>
            <a:ext cx="3198309" cy="1087261"/>
            <a:chOff x="0" y="0"/>
            <a:chExt cx="4264412" cy="1449681"/>
          </a:xfrm>
        </p:grpSpPr>
        <p:grpSp>
          <p:nvGrpSpPr>
            <p:cNvPr id="5" name="Group 5"/>
            <p:cNvGrpSpPr/>
            <p:nvPr/>
          </p:nvGrpSpPr>
          <p:grpSpPr>
            <a:xfrm>
              <a:off x="0" y="0"/>
              <a:ext cx="1387487" cy="1449681"/>
              <a:chOff x="0" y="0"/>
              <a:chExt cx="777929" cy="812800"/>
            </a:xfrm>
          </p:grpSpPr>
          <p:sp>
            <p:nvSpPr>
              <p:cNvPr id="6" name="Freeform 6"/>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7" name="TextBox 7"/>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8" name="Group 8"/>
            <p:cNvGrpSpPr/>
            <p:nvPr/>
          </p:nvGrpSpPr>
          <p:grpSpPr>
            <a:xfrm>
              <a:off x="10407" y="78690"/>
              <a:ext cx="1361072" cy="1370991"/>
              <a:chOff x="0" y="0"/>
              <a:chExt cx="768052" cy="773650"/>
            </a:xfrm>
          </p:grpSpPr>
          <p:sp>
            <p:nvSpPr>
              <p:cNvPr id="9" name="Freeform 9"/>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0" name="TextBox 10"/>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sp>
        <p:nvSpPr>
          <p:cNvPr id="11" name="Freeform 11"/>
          <p:cNvSpPr/>
          <p:nvPr/>
        </p:nvSpPr>
        <p:spPr>
          <a:xfrm>
            <a:off x="14869210" y="6796496"/>
            <a:ext cx="2421800" cy="2461804"/>
          </a:xfrm>
          <a:custGeom>
            <a:avLst/>
            <a:gdLst/>
            <a:ahLst/>
            <a:cxnLst/>
            <a:rect l="l" t="t" r="r" b="b"/>
            <a:pathLst>
              <a:path w="2421800" h="2461804">
                <a:moveTo>
                  <a:pt x="0" y="0"/>
                </a:moveTo>
                <a:lnTo>
                  <a:pt x="2421800" y="0"/>
                </a:lnTo>
                <a:lnTo>
                  <a:pt x="2421800" y="2461804"/>
                </a:lnTo>
                <a:lnTo>
                  <a:pt x="0" y="2461804"/>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12" name="TextBox 12"/>
          <p:cNvSpPr txBox="1"/>
          <p:nvPr/>
        </p:nvSpPr>
        <p:spPr>
          <a:xfrm>
            <a:off x="1028700" y="2184274"/>
            <a:ext cx="9940485" cy="1126544"/>
          </a:xfrm>
          <a:prstGeom prst="rect">
            <a:avLst/>
          </a:prstGeom>
        </p:spPr>
        <p:txBody>
          <a:bodyPr lIns="0" tIns="0" rIns="0" bIns="0" rtlCol="0" anchor="t">
            <a:spAutoFit/>
          </a:bodyPr>
          <a:lstStyle/>
          <a:p>
            <a:pPr algn="l">
              <a:lnSpc>
                <a:spcPts val="8926"/>
              </a:lnSpc>
            </a:pPr>
            <a:r>
              <a:rPr lang="en-US" sz="7438">
                <a:solidFill>
                  <a:srgbClr val="333333"/>
                </a:solidFill>
                <a:latin typeface="Noto Serif Display ExtraCondensed Ultra-Bold Italics"/>
              </a:rPr>
              <a:t>Introduction</a:t>
            </a:r>
          </a:p>
        </p:txBody>
      </p:sp>
      <p:sp>
        <p:nvSpPr>
          <p:cNvPr id="13" name="TextBox 13"/>
          <p:cNvSpPr txBox="1"/>
          <p:nvPr/>
        </p:nvSpPr>
        <p:spPr>
          <a:xfrm>
            <a:off x="1028700" y="4034718"/>
            <a:ext cx="4812916" cy="507365"/>
          </a:xfrm>
          <a:prstGeom prst="rect">
            <a:avLst/>
          </a:prstGeom>
        </p:spPr>
        <p:txBody>
          <a:bodyPr lIns="0" tIns="0" rIns="0" bIns="0" rtlCol="0" anchor="t">
            <a:spAutoFit/>
          </a:bodyPr>
          <a:lstStyle/>
          <a:p>
            <a:pPr algn="just">
              <a:lnSpc>
                <a:spcPts val="4059"/>
              </a:lnSpc>
            </a:pPr>
            <a:r>
              <a:rPr lang="en-US" sz="2899">
                <a:solidFill>
                  <a:srgbClr val="333333"/>
                </a:solidFill>
                <a:latin typeface="Public Sans Bold"/>
              </a:rPr>
              <a:t>What is Feasibility?</a:t>
            </a:r>
          </a:p>
        </p:txBody>
      </p:sp>
      <p:sp>
        <p:nvSpPr>
          <p:cNvPr id="14" name="TextBox 14"/>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5" name="TextBox 15"/>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
        <p:nvSpPr>
          <p:cNvPr id="16" name="TextBox 16"/>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05</a:t>
            </a:r>
          </a:p>
        </p:txBody>
      </p:sp>
      <p:sp>
        <p:nvSpPr>
          <p:cNvPr id="17" name="TextBox 17"/>
          <p:cNvSpPr txBox="1"/>
          <p:nvPr/>
        </p:nvSpPr>
        <p:spPr>
          <a:xfrm>
            <a:off x="1028700" y="4808783"/>
            <a:ext cx="13705349" cy="3072003"/>
          </a:xfrm>
          <a:prstGeom prst="rect">
            <a:avLst/>
          </a:prstGeom>
        </p:spPr>
        <p:txBody>
          <a:bodyPr lIns="0" tIns="0" rIns="0" bIns="0" rtlCol="0" anchor="t">
            <a:spAutoFit/>
          </a:bodyPr>
          <a:lstStyle/>
          <a:p>
            <a:pPr algn="l">
              <a:lnSpc>
                <a:spcPts val="4055"/>
              </a:lnSpc>
            </a:pPr>
            <a:r>
              <a:rPr lang="en-US" sz="2599" dirty="0">
                <a:solidFill>
                  <a:srgbClr val="000000"/>
                </a:solidFill>
                <a:latin typeface="Public Sans"/>
              </a:rPr>
              <a:t>Feasibility refers to the practicality and viability of a proposed project, business idea, or plan. It involves an assessment of various factors to determine whether the project can be successfully implemented within the available resources, time, and constraints. A feasibility study typically considers technical, economic, legal, operational, and scheduling aspects to provide a comprehensive analysis of the project's potential for success.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TextBox 2"/>
          <p:cNvSpPr txBox="1"/>
          <p:nvPr/>
        </p:nvSpPr>
        <p:spPr>
          <a:xfrm>
            <a:off x="1244677" y="2564485"/>
            <a:ext cx="7899323" cy="2906742"/>
          </a:xfrm>
          <a:prstGeom prst="rect">
            <a:avLst/>
          </a:prstGeom>
        </p:spPr>
        <p:txBody>
          <a:bodyPr lIns="0" tIns="0" rIns="0" bIns="0" rtlCol="0" anchor="t">
            <a:spAutoFit/>
          </a:bodyPr>
          <a:lstStyle/>
          <a:p>
            <a:pPr algn="l">
              <a:lnSpc>
                <a:spcPts val="22933"/>
              </a:lnSpc>
            </a:pPr>
            <a:r>
              <a:rPr lang="en-US" sz="19111">
                <a:solidFill>
                  <a:srgbClr val="333333"/>
                </a:solidFill>
                <a:latin typeface="Noto Serif Display ExtraCondensed Ultra-Bold Italics"/>
              </a:rPr>
              <a:t>SWOT</a:t>
            </a:r>
          </a:p>
        </p:txBody>
      </p:sp>
      <p:sp>
        <p:nvSpPr>
          <p:cNvPr id="3" name="AutoShape 3"/>
          <p:cNvSpPr/>
          <p:nvPr/>
        </p:nvSpPr>
        <p:spPr>
          <a:xfrm flipV="1">
            <a:off x="8093000" y="4164089"/>
            <a:ext cx="0" cy="1653351"/>
          </a:xfrm>
          <a:prstGeom prst="line">
            <a:avLst/>
          </a:prstGeom>
          <a:ln w="47625" cap="flat">
            <a:solidFill>
              <a:srgbClr val="333333"/>
            </a:solidFill>
            <a:prstDash val="solid"/>
            <a:headEnd type="none" w="sm" len="sm"/>
            <a:tailEnd type="arrow" w="med" len="sm"/>
          </a:ln>
        </p:spPr>
        <p:txBody>
          <a:bodyPr/>
          <a:lstStyle/>
          <a:p>
            <a:endParaRPr lang="en-GB"/>
          </a:p>
        </p:txBody>
      </p:sp>
      <p:sp>
        <p:nvSpPr>
          <p:cNvPr id="4" name="AutoShape 4"/>
          <p:cNvSpPr/>
          <p:nvPr/>
        </p:nvSpPr>
        <p:spPr>
          <a:xfrm>
            <a:off x="9819947" y="3066592"/>
            <a:ext cx="7439353" cy="0"/>
          </a:xfrm>
          <a:prstGeom prst="line">
            <a:avLst/>
          </a:prstGeom>
          <a:ln w="28575" cap="flat">
            <a:solidFill>
              <a:srgbClr val="333333"/>
            </a:solidFill>
            <a:prstDash val="solid"/>
            <a:headEnd type="none" w="sm" len="sm"/>
            <a:tailEnd type="none" w="sm" len="sm"/>
          </a:ln>
        </p:spPr>
        <p:txBody>
          <a:bodyPr/>
          <a:lstStyle/>
          <a:p>
            <a:endParaRPr lang="en-GB"/>
          </a:p>
        </p:txBody>
      </p:sp>
      <p:sp>
        <p:nvSpPr>
          <p:cNvPr id="5" name="AutoShape 5"/>
          <p:cNvSpPr/>
          <p:nvPr/>
        </p:nvSpPr>
        <p:spPr>
          <a:xfrm>
            <a:off x="9819947" y="4868674"/>
            <a:ext cx="7439353" cy="0"/>
          </a:xfrm>
          <a:prstGeom prst="line">
            <a:avLst/>
          </a:prstGeom>
          <a:ln w="28575" cap="flat">
            <a:solidFill>
              <a:srgbClr val="333333"/>
            </a:solidFill>
            <a:prstDash val="solid"/>
            <a:headEnd type="none" w="sm" len="sm"/>
            <a:tailEnd type="none" w="sm" len="sm"/>
          </a:ln>
        </p:spPr>
        <p:txBody>
          <a:bodyPr/>
          <a:lstStyle/>
          <a:p>
            <a:endParaRPr lang="en-GB"/>
          </a:p>
        </p:txBody>
      </p:sp>
      <p:sp>
        <p:nvSpPr>
          <p:cNvPr id="6" name="AutoShape 6"/>
          <p:cNvSpPr/>
          <p:nvPr/>
        </p:nvSpPr>
        <p:spPr>
          <a:xfrm>
            <a:off x="9819947" y="6509438"/>
            <a:ext cx="7439353" cy="0"/>
          </a:xfrm>
          <a:prstGeom prst="line">
            <a:avLst/>
          </a:prstGeom>
          <a:ln w="28575" cap="flat">
            <a:solidFill>
              <a:srgbClr val="333333"/>
            </a:solidFill>
            <a:prstDash val="solid"/>
            <a:headEnd type="none" w="sm" len="sm"/>
            <a:tailEnd type="none" w="sm" len="sm"/>
          </a:ln>
        </p:spPr>
        <p:txBody>
          <a:bodyPr/>
          <a:lstStyle/>
          <a:p>
            <a:endParaRPr lang="en-GB"/>
          </a:p>
        </p:txBody>
      </p:sp>
      <p:sp>
        <p:nvSpPr>
          <p:cNvPr id="7" name="TextBox 7"/>
          <p:cNvSpPr txBox="1"/>
          <p:nvPr/>
        </p:nvSpPr>
        <p:spPr>
          <a:xfrm>
            <a:off x="9819947" y="3189446"/>
            <a:ext cx="7439353" cy="876409"/>
          </a:xfrm>
          <a:prstGeom prst="rect">
            <a:avLst/>
          </a:prstGeom>
        </p:spPr>
        <p:txBody>
          <a:bodyPr lIns="0" tIns="0" rIns="0" bIns="0" rtlCol="0" anchor="t">
            <a:spAutoFit/>
          </a:bodyPr>
          <a:lstStyle/>
          <a:p>
            <a:pPr algn="l">
              <a:lnSpc>
                <a:spcPts val="2313"/>
              </a:lnSpc>
            </a:pPr>
            <a:r>
              <a:rPr lang="en-US" sz="1927">
                <a:solidFill>
                  <a:srgbClr val="333333"/>
                </a:solidFill>
                <a:latin typeface="Public Sans"/>
              </a:rPr>
              <a:t>Unique Selling Proposition (USP), Strong Brand or Reputation, Experienced Team, Financial Resources, Technology and Innovation</a:t>
            </a:r>
          </a:p>
        </p:txBody>
      </p:sp>
      <p:sp>
        <p:nvSpPr>
          <p:cNvPr id="8" name="TextBox 8"/>
          <p:cNvSpPr txBox="1"/>
          <p:nvPr/>
        </p:nvSpPr>
        <p:spPr>
          <a:xfrm>
            <a:off x="9819947" y="2475386"/>
            <a:ext cx="7439353" cy="458557"/>
          </a:xfrm>
          <a:prstGeom prst="rect">
            <a:avLst/>
          </a:prstGeom>
        </p:spPr>
        <p:txBody>
          <a:bodyPr lIns="0" tIns="0" rIns="0" bIns="0" rtlCol="0" anchor="t">
            <a:spAutoFit/>
          </a:bodyPr>
          <a:lstStyle/>
          <a:p>
            <a:pPr algn="just">
              <a:lnSpc>
                <a:spcPts val="3765"/>
              </a:lnSpc>
            </a:pPr>
            <a:r>
              <a:rPr lang="en-US" sz="2689">
                <a:solidFill>
                  <a:srgbClr val="333333"/>
                </a:solidFill>
                <a:latin typeface="Public Sans Bold"/>
              </a:rPr>
              <a:t>Strengths</a:t>
            </a:r>
          </a:p>
        </p:txBody>
      </p:sp>
      <p:sp>
        <p:nvSpPr>
          <p:cNvPr id="9" name="TextBox 9"/>
          <p:cNvSpPr txBox="1"/>
          <p:nvPr/>
        </p:nvSpPr>
        <p:spPr>
          <a:xfrm>
            <a:off x="9819947" y="4991799"/>
            <a:ext cx="7439353" cy="590283"/>
          </a:xfrm>
          <a:prstGeom prst="rect">
            <a:avLst/>
          </a:prstGeom>
        </p:spPr>
        <p:txBody>
          <a:bodyPr lIns="0" tIns="0" rIns="0" bIns="0" rtlCol="0" anchor="t">
            <a:spAutoFit/>
          </a:bodyPr>
          <a:lstStyle/>
          <a:p>
            <a:pPr marL="0" lvl="0" indent="0" algn="l">
              <a:lnSpc>
                <a:spcPts val="2313"/>
              </a:lnSpc>
              <a:spcBef>
                <a:spcPct val="0"/>
              </a:spcBef>
            </a:pPr>
            <a:r>
              <a:rPr lang="en-US" sz="1927">
                <a:solidFill>
                  <a:srgbClr val="333333"/>
                </a:solidFill>
                <a:latin typeface="Public Sans"/>
              </a:rPr>
              <a:t>Limited Resources, Lack of Experience, Poor Location, Operational Challenges</a:t>
            </a:r>
          </a:p>
        </p:txBody>
      </p:sp>
      <p:sp>
        <p:nvSpPr>
          <p:cNvPr id="10" name="TextBox 10"/>
          <p:cNvSpPr txBox="1"/>
          <p:nvPr/>
        </p:nvSpPr>
        <p:spPr>
          <a:xfrm>
            <a:off x="9819947" y="4277739"/>
            <a:ext cx="7439353" cy="458557"/>
          </a:xfrm>
          <a:prstGeom prst="rect">
            <a:avLst/>
          </a:prstGeom>
        </p:spPr>
        <p:txBody>
          <a:bodyPr lIns="0" tIns="0" rIns="0" bIns="0" rtlCol="0" anchor="t">
            <a:spAutoFit/>
          </a:bodyPr>
          <a:lstStyle/>
          <a:p>
            <a:pPr algn="just">
              <a:lnSpc>
                <a:spcPts val="3765"/>
              </a:lnSpc>
            </a:pPr>
            <a:r>
              <a:rPr lang="en-US" sz="2689">
                <a:solidFill>
                  <a:srgbClr val="333333"/>
                </a:solidFill>
                <a:latin typeface="Public Sans Bold"/>
              </a:rPr>
              <a:t>Weaknesses</a:t>
            </a:r>
          </a:p>
        </p:txBody>
      </p:sp>
      <p:sp>
        <p:nvSpPr>
          <p:cNvPr id="11" name="TextBox 11"/>
          <p:cNvSpPr txBox="1"/>
          <p:nvPr/>
        </p:nvSpPr>
        <p:spPr>
          <a:xfrm>
            <a:off x="9819947" y="6632563"/>
            <a:ext cx="7439353" cy="590283"/>
          </a:xfrm>
          <a:prstGeom prst="rect">
            <a:avLst/>
          </a:prstGeom>
        </p:spPr>
        <p:txBody>
          <a:bodyPr lIns="0" tIns="0" rIns="0" bIns="0" rtlCol="0" anchor="t">
            <a:spAutoFit/>
          </a:bodyPr>
          <a:lstStyle/>
          <a:p>
            <a:pPr marL="0" lvl="0" indent="0" algn="l">
              <a:lnSpc>
                <a:spcPts val="2313"/>
              </a:lnSpc>
              <a:spcBef>
                <a:spcPct val="0"/>
              </a:spcBef>
            </a:pPr>
            <a:r>
              <a:rPr lang="en-US" sz="1927" u="none" strike="noStrike">
                <a:solidFill>
                  <a:srgbClr val="333333"/>
                </a:solidFill>
                <a:latin typeface="Public Sans"/>
              </a:rPr>
              <a:t>Market Demand, Expansion Potential, Technological Advancements, Strategic Partnerships Regulatory Changes</a:t>
            </a:r>
          </a:p>
        </p:txBody>
      </p:sp>
      <p:sp>
        <p:nvSpPr>
          <p:cNvPr id="12" name="TextBox 12"/>
          <p:cNvSpPr txBox="1"/>
          <p:nvPr/>
        </p:nvSpPr>
        <p:spPr>
          <a:xfrm>
            <a:off x="9819947" y="5918503"/>
            <a:ext cx="7439353" cy="458557"/>
          </a:xfrm>
          <a:prstGeom prst="rect">
            <a:avLst/>
          </a:prstGeom>
        </p:spPr>
        <p:txBody>
          <a:bodyPr lIns="0" tIns="0" rIns="0" bIns="0" rtlCol="0" anchor="t">
            <a:spAutoFit/>
          </a:bodyPr>
          <a:lstStyle/>
          <a:p>
            <a:pPr algn="just">
              <a:lnSpc>
                <a:spcPts val="3765"/>
              </a:lnSpc>
            </a:pPr>
            <a:r>
              <a:rPr lang="en-US" sz="2689">
                <a:solidFill>
                  <a:srgbClr val="333333"/>
                </a:solidFill>
                <a:latin typeface="Public Sans Bold"/>
              </a:rPr>
              <a:t>Opportunities</a:t>
            </a:r>
          </a:p>
        </p:txBody>
      </p:sp>
      <p:sp>
        <p:nvSpPr>
          <p:cNvPr id="13" name="TextBox 13"/>
          <p:cNvSpPr txBox="1"/>
          <p:nvPr/>
        </p:nvSpPr>
        <p:spPr>
          <a:xfrm>
            <a:off x="1244677" y="4963148"/>
            <a:ext cx="6383367" cy="1708583"/>
          </a:xfrm>
          <a:prstGeom prst="rect">
            <a:avLst/>
          </a:prstGeom>
        </p:spPr>
        <p:txBody>
          <a:bodyPr lIns="0" tIns="0" rIns="0" bIns="0" rtlCol="0" anchor="t">
            <a:spAutoFit/>
          </a:bodyPr>
          <a:lstStyle/>
          <a:p>
            <a:pPr algn="l">
              <a:lnSpc>
                <a:spcPts val="13480"/>
              </a:lnSpc>
            </a:pPr>
            <a:r>
              <a:rPr lang="en-US" sz="11233">
                <a:solidFill>
                  <a:srgbClr val="333333"/>
                </a:solidFill>
                <a:latin typeface="Noto Serif Display ExtraCondensed Ultra-Bold Italics"/>
              </a:rPr>
              <a:t>ANALYSIS</a:t>
            </a:r>
          </a:p>
        </p:txBody>
      </p:sp>
      <p:sp>
        <p:nvSpPr>
          <p:cNvPr id="14" name="TextBox 14"/>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15" name="Freeform 15"/>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sp>
        <p:nvSpPr>
          <p:cNvPr id="16" name="TextBox 16"/>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sp>
        <p:nvSpPr>
          <p:cNvPr id="17" name="AutoShape 17"/>
          <p:cNvSpPr/>
          <p:nvPr/>
        </p:nvSpPr>
        <p:spPr>
          <a:xfrm>
            <a:off x="9819947" y="8220672"/>
            <a:ext cx="7439353" cy="0"/>
          </a:xfrm>
          <a:prstGeom prst="line">
            <a:avLst/>
          </a:prstGeom>
          <a:ln w="28575" cap="flat">
            <a:solidFill>
              <a:srgbClr val="333333"/>
            </a:solidFill>
            <a:prstDash val="solid"/>
            <a:headEnd type="none" w="sm" len="sm"/>
            <a:tailEnd type="none" w="sm" len="sm"/>
          </a:ln>
        </p:spPr>
        <p:txBody>
          <a:bodyPr/>
          <a:lstStyle/>
          <a:p>
            <a:endParaRPr lang="en-GB"/>
          </a:p>
        </p:txBody>
      </p:sp>
      <p:sp>
        <p:nvSpPr>
          <p:cNvPr id="18" name="TextBox 18"/>
          <p:cNvSpPr txBox="1"/>
          <p:nvPr/>
        </p:nvSpPr>
        <p:spPr>
          <a:xfrm>
            <a:off x="9819947" y="8343796"/>
            <a:ext cx="7439353" cy="590283"/>
          </a:xfrm>
          <a:prstGeom prst="rect">
            <a:avLst/>
          </a:prstGeom>
        </p:spPr>
        <p:txBody>
          <a:bodyPr lIns="0" tIns="0" rIns="0" bIns="0" rtlCol="0" anchor="t">
            <a:spAutoFit/>
          </a:bodyPr>
          <a:lstStyle/>
          <a:p>
            <a:pPr algn="l">
              <a:lnSpc>
                <a:spcPts val="2313"/>
              </a:lnSpc>
              <a:spcBef>
                <a:spcPct val="0"/>
              </a:spcBef>
            </a:pPr>
            <a:r>
              <a:rPr lang="en-US" sz="1927">
                <a:solidFill>
                  <a:srgbClr val="333333"/>
                </a:solidFill>
                <a:latin typeface="Public Sans"/>
              </a:rPr>
              <a:t>C</a:t>
            </a:r>
            <a:r>
              <a:rPr lang="en-US" sz="1927" u="none" strike="noStrike">
                <a:solidFill>
                  <a:srgbClr val="333333"/>
                </a:solidFill>
                <a:latin typeface="Public Sans"/>
              </a:rPr>
              <a:t>ompetition, Economic Downturns, Regulatory Risks, Market Saturation, Technological Changes</a:t>
            </a:r>
          </a:p>
        </p:txBody>
      </p:sp>
      <p:sp>
        <p:nvSpPr>
          <p:cNvPr id="19" name="TextBox 19"/>
          <p:cNvSpPr txBox="1"/>
          <p:nvPr/>
        </p:nvSpPr>
        <p:spPr>
          <a:xfrm>
            <a:off x="9819947" y="7629736"/>
            <a:ext cx="7439353" cy="458557"/>
          </a:xfrm>
          <a:prstGeom prst="rect">
            <a:avLst/>
          </a:prstGeom>
        </p:spPr>
        <p:txBody>
          <a:bodyPr lIns="0" tIns="0" rIns="0" bIns="0" rtlCol="0" anchor="t">
            <a:spAutoFit/>
          </a:bodyPr>
          <a:lstStyle/>
          <a:p>
            <a:pPr algn="just">
              <a:lnSpc>
                <a:spcPts val="3765"/>
              </a:lnSpc>
            </a:pPr>
            <a:r>
              <a:rPr lang="en-US" sz="2689">
                <a:solidFill>
                  <a:srgbClr val="333333"/>
                </a:solidFill>
                <a:latin typeface="Public Sans Bold"/>
              </a:rPr>
              <a:t>Threats</a:t>
            </a:r>
          </a:p>
        </p:txBody>
      </p:sp>
      <p:sp>
        <p:nvSpPr>
          <p:cNvPr id="20" name="TextBox 20"/>
          <p:cNvSpPr txBox="1"/>
          <p:nvPr/>
        </p:nvSpPr>
        <p:spPr>
          <a:xfrm>
            <a:off x="1244677" y="6856343"/>
            <a:ext cx="7039414" cy="1162577"/>
          </a:xfrm>
          <a:prstGeom prst="rect">
            <a:avLst/>
          </a:prstGeom>
        </p:spPr>
        <p:txBody>
          <a:bodyPr lIns="0" tIns="0" rIns="0" bIns="0" rtlCol="0" anchor="t">
            <a:spAutoFit/>
          </a:bodyPr>
          <a:lstStyle/>
          <a:p>
            <a:pPr marL="0" lvl="0" indent="0" algn="l">
              <a:lnSpc>
                <a:spcPts val="3120"/>
              </a:lnSpc>
              <a:spcBef>
                <a:spcPct val="0"/>
              </a:spcBef>
            </a:pPr>
            <a:r>
              <a:rPr lang="en-US" sz="2229" u="none" strike="noStrike">
                <a:solidFill>
                  <a:srgbClr val="333333"/>
                </a:solidFill>
                <a:latin typeface="Public Sans"/>
              </a:rPr>
              <a:t>A SWOT analysis is a useful tool for evaluating the Strengths, Weaknesses, Opportunities, and Threats associated with a </a:t>
            </a:r>
            <a:r>
              <a:rPr lang="en-US" sz="2229" u="none" strike="noStrike">
                <a:solidFill>
                  <a:srgbClr val="333333"/>
                </a:solidFill>
                <a:latin typeface="Public Sans Bold"/>
              </a:rPr>
              <a:t>business idea.</a:t>
            </a:r>
          </a:p>
        </p:txBody>
      </p:sp>
      <p:grpSp>
        <p:nvGrpSpPr>
          <p:cNvPr id="21" name="Group 21"/>
          <p:cNvGrpSpPr/>
          <p:nvPr/>
        </p:nvGrpSpPr>
        <p:grpSpPr>
          <a:xfrm>
            <a:off x="1028700" y="8933743"/>
            <a:ext cx="3198309" cy="1087261"/>
            <a:chOff x="0" y="0"/>
            <a:chExt cx="4264412" cy="1449681"/>
          </a:xfrm>
        </p:grpSpPr>
        <p:grpSp>
          <p:nvGrpSpPr>
            <p:cNvPr id="22" name="Group 22"/>
            <p:cNvGrpSpPr/>
            <p:nvPr/>
          </p:nvGrpSpPr>
          <p:grpSpPr>
            <a:xfrm>
              <a:off x="0" y="0"/>
              <a:ext cx="1387487" cy="1449681"/>
              <a:chOff x="0" y="0"/>
              <a:chExt cx="777929" cy="812800"/>
            </a:xfrm>
          </p:grpSpPr>
          <p:sp>
            <p:nvSpPr>
              <p:cNvPr id="23" name="Freeform 23"/>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24" name="TextBox 24"/>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25" name="Group 25"/>
            <p:cNvGrpSpPr/>
            <p:nvPr/>
          </p:nvGrpSpPr>
          <p:grpSpPr>
            <a:xfrm>
              <a:off x="10407" y="78690"/>
              <a:ext cx="1361072" cy="1370991"/>
              <a:chOff x="0" y="0"/>
              <a:chExt cx="768052" cy="773650"/>
            </a:xfrm>
          </p:grpSpPr>
          <p:sp>
            <p:nvSpPr>
              <p:cNvPr id="26" name="Freeform 26"/>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27" name="TextBox 27"/>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sp>
        <p:nvSpPr>
          <p:cNvPr id="28" name="TextBox 28"/>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06</a:t>
            </a:r>
          </a:p>
        </p:txBody>
      </p:sp>
      <p:sp>
        <p:nvSpPr>
          <p:cNvPr id="29" name="AutoShape 29"/>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GB"/>
          </a:p>
        </p:txBody>
      </p:sp>
      <p:sp>
        <p:nvSpPr>
          <p:cNvPr id="3" name="TextBox 3"/>
          <p:cNvSpPr txBox="1"/>
          <p:nvPr/>
        </p:nvSpPr>
        <p:spPr>
          <a:xfrm>
            <a:off x="1770620" y="713412"/>
            <a:ext cx="1795936" cy="666071"/>
          </a:xfrm>
          <a:prstGeom prst="rect">
            <a:avLst/>
          </a:prstGeom>
        </p:spPr>
        <p:txBody>
          <a:bodyPr lIns="0" tIns="0" rIns="0" bIns="0" rtlCol="0" anchor="t">
            <a:spAutoFit/>
          </a:bodyPr>
          <a:lstStyle/>
          <a:p>
            <a:pPr algn="l">
              <a:lnSpc>
                <a:spcPts val="5427"/>
              </a:lnSpc>
              <a:spcBef>
                <a:spcPct val="0"/>
              </a:spcBef>
            </a:pPr>
            <a:r>
              <a:rPr lang="en-US" sz="3876" spc="-197">
                <a:solidFill>
                  <a:srgbClr val="404040"/>
                </a:solidFill>
                <a:latin typeface="Montserrat Medium"/>
              </a:rPr>
              <a:t>adelois</a:t>
            </a:r>
          </a:p>
        </p:txBody>
      </p:sp>
      <p:sp>
        <p:nvSpPr>
          <p:cNvPr id="4" name="Freeform 4"/>
          <p:cNvSpPr/>
          <p:nvPr/>
        </p:nvSpPr>
        <p:spPr>
          <a:xfrm>
            <a:off x="1028700" y="789612"/>
            <a:ext cx="604213" cy="604213"/>
          </a:xfrm>
          <a:custGeom>
            <a:avLst/>
            <a:gdLst/>
            <a:ahLst/>
            <a:cxnLst/>
            <a:rect l="l" t="t" r="r" b="b"/>
            <a:pathLst>
              <a:path w="604213" h="604213">
                <a:moveTo>
                  <a:pt x="0" y="0"/>
                </a:moveTo>
                <a:lnTo>
                  <a:pt x="604213" y="0"/>
                </a:lnTo>
                <a:lnTo>
                  <a:pt x="604213" y="604213"/>
                </a:lnTo>
                <a:lnTo>
                  <a:pt x="0" y="60421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sp>
        <p:nvSpPr>
          <p:cNvPr id="5" name="TextBox 5"/>
          <p:cNvSpPr txBox="1"/>
          <p:nvPr/>
        </p:nvSpPr>
        <p:spPr>
          <a:xfrm>
            <a:off x="12072322" y="1053619"/>
            <a:ext cx="5036818"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June 29, 2024</a:t>
            </a:r>
          </a:p>
        </p:txBody>
      </p:sp>
      <p:grpSp>
        <p:nvGrpSpPr>
          <p:cNvPr id="6" name="Group 6"/>
          <p:cNvGrpSpPr/>
          <p:nvPr/>
        </p:nvGrpSpPr>
        <p:grpSpPr>
          <a:xfrm>
            <a:off x="1028700" y="8933743"/>
            <a:ext cx="3198309" cy="1087261"/>
            <a:chOff x="0" y="0"/>
            <a:chExt cx="4264412" cy="1449681"/>
          </a:xfrm>
        </p:grpSpPr>
        <p:grpSp>
          <p:nvGrpSpPr>
            <p:cNvPr id="7" name="Group 7"/>
            <p:cNvGrpSpPr/>
            <p:nvPr/>
          </p:nvGrpSpPr>
          <p:grpSpPr>
            <a:xfrm>
              <a:off x="0" y="0"/>
              <a:ext cx="1387487" cy="1449681"/>
              <a:chOff x="0" y="0"/>
              <a:chExt cx="777929" cy="812800"/>
            </a:xfrm>
          </p:grpSpPr>
          <p:sp>
            <p:nvSpPr>
              <p:cNvPr id="8" name="Freeform 8"/>
              <p:cNvSpPr/>
              <p:nvPr/>
            </p:nvSpPr>
            <p:spPr>
              <a:xfrm>
                <a:off x="0" y="0"/>
                <a:ext cx="777930" cy="812800"/>
              </a:xfrm>
              <a:custGeom>
                <a:avLst/>
                <a:gdLst/>
                <a:ahLst/>
                <a:cxnLst/>
                <a:rect l="l" t="t" r="r" b="b"/>
                <a:pathLst>
                  <a:path w="777930" h="812800">
                    <a:moveTo>
                      <a:pt x="388965" y="0"/>
                    </a:moveTo>
                    <a:cubicBezTo>
                      <a:pt x="174145" y="0"/>
                      <a:pt x="0" y="181951"/>
                      <a:pt x="0" y="406400"/>
                    </a:cubicBezTo>
                    <a:cubicBezTo>
                      <a:pt x="0" y="630849"/>
                      <a:pt x="174145" y="812800"/>
                      <a:pt x="388965" y="812800"/>
                    </a:cubicBezTo>
                    <a:cubicBezTo>
                      <a:pt x="603784" y="812800"/>
                      <a:pt x="777930" y="630849"/>
                      <a:pt x="777930" y="406400"/>
                    </a:cubicBezTo>
                    <a:cubicBezTo>
                      <a:pt x="777930" y="181951"/>
                      <a:pt x="603784" y="0"/>
                      <a:pt x="388965" y="0"/>
                    </a:cubicBezTo>
                    <a:close/>
                  </a:path>
                </a:pathLst>
              </a:custGeom>
              <a:solidFill>
                <a:srgbClr val="E8AF3E"/>
              </a:solidFill>
            </p:spPr>
            <p:txBody>
              <a:bodyPr/>
              <a:lstStyle/>
              <a:p>
                <a:endParaRPr lang="en-GB"/>
              </a:p>
            </p:txBody>
          </p:sp>
          <p:sp>
            <p:nvSpPr>
              <p:cNvPr id="9" name="TextBox 9"/>
              <p:cNvSpPr txBox="1"/>
              <p:nvPr/>
            </p:nvSpPr>
            <p:spPr>
              <a:xfrm>
                <a:off x="72931" y="57150"/>
                <a:ext cx="632068" cy="679450"/>
              </a:xfrm>
              <a:prstGeom prst="rect">
                <a:avLst/>
              </a:prstGeom>
            </p:spPr>
            <p:txBody>
              <a:bodyPr lIns="50800" tIns="50800" rIns="50800" bIns="50800" rtlCol="0" anchor="ctr"/>
              <a:lstStyle/>
              <a:p>
                <a:pPr algn="ctr">
                  <a:lnSpc>
                    <a:spcPts val="759"/>
                  </a:lnSpc>
                </a:pPr>
                <a:endParaRPr/>
              </a:p>
            </p:txBody>
          </p:sp>
        </p:grpSp>
        <p:grpSp>
          <p:nvGrpSpPr>
            <p:cNvPr id="10" name="Group 10"/>
            <p:cNvGrpSpPr/>
            <p:nvPr/>
          </p:nvGrpSpPr>
          <p:grpSpPr>
            <a:xfrm>
              <a:off x="10407" y="78690"/>
              <a:ext cx="1361072" cy="1370991"/>
              <a:chOff x="0" y="0"/>
              <a:chExt cx="768052" cy="773650"/>
            </a:xfrm>
          </p:grpSpPr>
          <p:sp>
            <p:nvSpPr>
              <p:cNvPr id="11" name="Freeform 11"/>
              <p:cNvSpPr/>
              <p:nvPr/>
            </p:nvSpPr>
            <p:spPr>
              <a:xfrm>
                <a:off x="0" y="0"/>
                <a:ext cx="768052" cy="773650"/>
              </a:xfrm>
              <a:custGeom>
                <a:avLst/>
                <a:gdLst/>
                <a:ahLst/>
                <a:cxnLst/>
                <a:rect l="l" t="t" r="r" b="b"/>
                <a:pathLst>
                  <a:path w="768052" h="773650">
                    <a:moveTo>
                      <a:pt x="384026" y="0"/>
                    </a:moveTo>
                    <a:cubicBezTo>
                      <a:pt x="171934" y="0"/>
                      <a:pt x="0" y="173187"/>
                      <a:pt x="0" y="386825"/>
                    </a:cubicBezTo>
                    <a:cubicBezTo>
                      <a:pt x="0" y="600462"/>
                      <a:pt x="171934" y="773650"/>
                      <a:pt x="384026" y="773650"/>
                    </a:cubicBezTo>
                    <a:cubicBezTo>
                      <a:pt x="596118" y="773650"/>
                      <a:pt x="768052" y="600462"/>
                      <a:pt x="768052" y="386825"/>
                    </a:cubicBezTo>
                    <a:cubicBezTo>
                      <a:pt x="768052" y="173187"/>
                      <a:pt x="596118" y="0"/>
                      <a:pt x="384026" y="0"/>
                    </a:cubicBezTo>
                    <a:close/>
                  </a:path>
                </a:pathLst>
              </a:custGeom>
              <a:blipFill>
                <a:blip r:embed="rId4"/>
                <a:stretch>
                  <a:fillRect t="-4607" b="-27761"/>
                </a:stretch>
              </a:blipFill>
            </p:spPr>
            <p:txBody>
              <a:bodyPr/>
              <a:lstStyle/>
              <a:p>
                <a:endParaRPr lang="en-GB"/>
              </a:p>
            </p:txBody>
          </p:sp>
        </p:grpSp>
        <p:sp>
          <p:nvSpPr>
            <p:cNvPr id="12" name="TextBox 12"/>
            <p:cNvSpPr txBox="1"/>
            <p:nvPr/>
          </p:nvSpPr>
          <p:spPr>
            <a:xfrm>
              <a:off x="1586665" y="267053"/>
              <a:ext cx="2677747" cy="896526"/>
            </a:xfrm>
            <a:prstGeom prst="rect">
              <a:avLst/>
            </a:prstGeom>
          </p:spPr>
          <p:txBody>
            <a:bodyPr lIns="0" tIns="0" rIns="0" bIns="0" rtlCol="0" anchor="t">
              <a:spAutoFit/>
            </a:bodyPr>
            <a:lstStyle/>
            <a:p>
              <a:pPr algn="l">
                <a:lnSpc>
                  <a:spcPts val="1395"/>
                </a:lnSpc>
              </a:pPr>
              <a:r>
                <a:rPr lang="en-US" sz="996" spc="54">
                  <a:solidFill>
                    <a:srgbClr val="333333"/>
                  </a:solidFill>
                  <a:latin typeface="Public Sans"/>
                </a:rPr>
                <a:t>www.adelois.com</a:t>
              </a:r>
            </a:p>
            <a:p>
              <a:pPr algn="l">
                <a:lnSpc>
                  <a:spcPts val="1395"/>
                </a:lnSpc>
              </a:pPr>
              <a:r>
                <a:rPr lang="en-US" sz="996" spc="54">
                  <a:solidFill>
                    <a:srgbClr val="333333"/>
                  </a:solidFill>
                  <a:latin typeface="Public Sans"/>
                </a:rPr>
                <a:t>info@adelois.com</a:t>
              </a:r>
            </a:p>
            <a:p>
              <a:pPr algn="l">
                <a:lnSpc>
                  <a:spcPts val="1395"/>
                </a:lnSpc>
              </a:pPr>
              <a:r>
                <a:rPr lang="en-US" sz="996" spc="54">
                  <a:solidFill>
                    <a:srgbClr val="333333"/>
                  </a:solidFill>
                  <a:latin typeface="Public Sans"/>
                </a:rPr>
                <a:t>adeyemola@gmail.com</a:t>
              </a:r>
            </a:p>
            <a:p>
              <a:pPr algn="l">
                <a:lnSpc>
                  <a:spcPts val="1395"/>
                </a:lnSpc>
              </a:pPr>
              <a:r>
                <a:rPr lang="en-US" sz="996" spc="54">
                  <a:solidFill>
                    <a:srgbClr val="333333"/>
                  </a:solidFill>
                  <a:latin typeface="Public Sans"/>
                </a:rPr>
                <a:t>Toronto, ON, Canada</a:t>
              </a:r>
            </a:p>
          </p:txBody>
        </p:sp>
      </p:grpSp>
      <p:sp>
        <p:nvSpPr>
          <p:cNvPr id="13" name="TextBox 13"/>
          <p:cNvSpPr txBox="1"/>
          <p:nvPr/>
        </p:nvSpPr>
        <p:spPr>
          <a:xfrm>
            <a:off x="16938298" y="9566247"/>
            <a:ext cx="705423" cy="290195"/>
          </a:xfrm>
          <a:prstGeom prst="rect">
            <a:avLst/>
          </a:prstGeom>
        </p:spPr>
        <p:txBody>
          <a:bodyPr lIns="0" tIns="0" rIns="0" bIns="0" rtlCol="0" anchor="t">
            <a:spAutoFit/>
          </a:bodyPr>
          <a:lstStyle/>
          <a:p>
            <a:pPr algn="r">
              <a:lnSpc>
                <a:spcPts val="2380"/>
              </a:lnSpc>
            </a:pPr>
            <a:r>
              <a:rPr lang="en-US" sz="1700">
                <a:solidFill>
                  <a:srgbClr val="333333"/>
                </a:solidFill>
                <a:latin typeface="Public Sans"/>
              </a:rPr>
              <a:t>07</a:t>
            </a:r>
          </a:p>
        </p:txBody>
      </p:sp>
      <p:sp>
        <p:nvSpPr>
          <p:cNvPr id="14" name="TextBox 14"/>
          <p:cNvSpPr txBox="1"/>
          <p:nvPr/>
        </p:nvSpPr>
        <p:spPr>
          <a:xfrm>
            <a:off x="1028700" y="3620758"/>
            <a:ext cx="10037823" cy="1126544"/>
          </a:xfrm>
          <a:prstGeom prst="rect">
            <a:avLst/>
          </a:prstGeom>
        </p:spPr>
        <p:txBody>
          <a:bodyPr lIns="0" tIns="0" rIns="0" bIns="0" rtlCol="0" anchor="t">
            <a:spAutoFit/>
          </a:bodyPr>
          <a:lstStyle/>
          <a:p>
            <a:pPr algn="l">
              <a:lnSpc>
                <a:spcPts val="8926"/>
              </a:lnSpc>
            </a:pPr>
            <a:r>
              <a:rPr lang="en-US" sz="7438">
                <a:solidFill>
                  <a:srgbClr val="333333"/>
                </a:solidFill>
                <a:latin typeface="Noto Serif Display ExtraCondensed Ultra-Bold Italics"/>
              </a:rPr>
              <a:t>Class Exercise:</a:t>
            </a:r>
          </a:p>
        </p:txBody>
      </p:sp>
      <p:sp>
        <p:nvSpPr>
          <p:cNvPr id="15" name="TextBox 15"/>
          <p:cNvSpPr txBox="1"/>
          <p:nvPr/>
        </p:nvSpPr>
        <p:spPr>
          <a:xfrm>
            <a:off x="1028700" y="4842847"/>
            <a:ext cx="16421552" cy="1727849"/>
          </a:xfrm>
          <a:prstGeom prst="rect">
            <a:avLst/>
          </a:prstGeom>
        </p:spPr>
        <p:txBody>
          <a:bodyPr lIns="0" tIns="0" rIns="0" bIns="0" rtlCol="0" anchor="t">
            <a:spAutoFit/>
          </a:bodyPr>
          <a:lstStyle/>
          <a:p>
            <a:pPr algn="l">
              <a:lnSpc>
                <a:spcPts val="13690"/>
              </a:lnSpc>
            </a:pPr>
            <a:r>
              <a:rPr lang="en-US" sz="11408">
                <a:solidFill>
                  <a:srgbClr val="E8AF3E"/>
                </a:solidFill>
                <a:latin typeface="Noto Serif Display ExtraCondensed Ultra-Bold Italics"/>
              </a:rPr>
              <a:t>Suggest a Business Idea!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1641</Words>
  <Application>Microsoft Office PowerPoint</Application>
  <PresentationFormat>Custom</PresentationFormat>
  <Paragraphs>337</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Montserrat Medium</vt:lpstr>
      <vt:lpstr>Arial</vt:lpstr>
      <vt:lpstr>Calibri</vt:lpstr>
      <vt:lpstr>Public Sans Italics</vt:lpstr>
      <vt:lpstr>Noto Serif Display ExtraCondensed Ultra-Bold Italics</vt:lpstr>
      <vt:lpstr>Public Sans Bold</vt:lpstr>
      <vt:lpstr>Public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Scalability and Feasibility of Business Ideas_Lois Adeyemo</dc:title>
  <cp:lastModifiedBy>Lois Adeyemo</cp:lastModifiedBy>
  <cp:revision>6</cp:revision>
  <dcterms:created xsi:type="dcterms:W3CDTF">2006-08-16T00:00:00Z</dcterms:created>
  <dcterms:modified xsi:type="dcterms:W3CDTF">2024-06-29T17:47:45Z</dcterms:modified>
  <dc:identifier>DAGJeBAFcp8</dc:identifier>
</cp:coreProperties>
</file>